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404" r:id="rId62"/>
    <p:sldId id="317" r:id="rId63"/>
    <p:sldId id="318" r:id="rId64"/>
    <p:sldId id="405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406" r:id="rId93"/>
    <p:sldId id="407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508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94694"/>
  </p:normalViewPr>
  <p:slideViewPr>
    <p:cSldViewPr snapToGrid="0" snapToObjects="1" showGuides="1">
      <p:cViewPr varScale="1">
        <p:scale>
          <a:sx n="60" d="100"/>
          <a:sy n="60" d="100"/>
        </p:scale>
        <p:origin x="1208" y="208"/>
      </p:cViewPr>
      <p:guideLst>
        <p:guide orient="horz" pos="4320"/>
        <p:guide pos="7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06400" latinLnBrk="0">
      <a:defRPr sz="1400">
        <a:latin typeface="Lucida Grande"/>
        <a:ea typeface="Lucida Grande"/>
        <a:cs typeface="Lucida Grande"/>
        <a:sym typeface="Lucida Grande"/>
      </a:defRPr>
    </a:lvl1pPr>
    <a:lvl2pPr indent="228600" defTabSz="406400" latinLnBrk="0">
      <a:defRPr sz="1400">
        <a:latin typeface="Lucida Grande"/>
        <a:ea typeface="Lucida Grande"/>
        <a:cs typeface="Lucida Grande"/>
        <a:sym typeface="Lucida Grande"/>
      </a:defRPr>
    </a:lvl2pPr>
    <a:lvl3pPr indent="457200" defTabSz="406400" latinLnBrk="0">
      <a:defRPr sz="1400">
        <a:latin typeface="Lucida Grande"/>
        <a:ea typeface="Lucida Grande"/>
        <a:cs typeface="Lucida Grande"/>
        <a:sym typeface="Lucida Grande"/>
      </a:defRPr>
    </a:lvl3pPr>
    <a:lvl4pPr indent="685800" defTabSz="406400" latinLnBrk="0">
      <a:defRPr sz="1400">
        <a:latin typeface="Lucida Grande"/>
        <a:ea typeface="Lucida Grande"/>
        <a:cs typeface="Lucida Grande"/>
        <a:sym typeface="Lucida Grande"/>
      </a:defRPr>
    </a:lvl4pPr>
    <a:lvl5pPr indent="914400" defTabSz="406400" latinLnBrk="0">
      <a:defRPr sz="1400">
        <a:latin typeface="Lucida Grande"/>
        <a:ea typeface="Lucida Grande"/>
        <a:cs typeface="Lucida Grande"/>
        <a:sym typeface="Lucida Grande"/>
      </a:defRPr>
    </a:lvl5pPr>
    <a:lvl6pPr indent="1143000" defTabSz="406400" latinLnBrk="0">
      <a:defRPr sz="1400">
        <a:latin typeface="Lucida Grande"/>
        <a:ea typeface="Lucida Grande"/>
        <a:cs typeface="Lucida Grande"/>
        <a:sym typeface="Lucida Grande"/>
      </a:defRPr>
    </a:lvl6pPr>
    <a:lvl7pPr indent="1371600" defTabSz="406400" latinLnBrk="0">
      <a:defRPr sz="1400">
        <a:latin typeface="Lucida Grande"/>
        <a:ea typeface="Lucida Grande"/>
        <a:cs typeface="Lucida Grande"/>
        <a:sym typeface="Lucida Grande"/>
      </a:defRPr>
    </a:lvl7pPr>
    <a:lvl8pPr indent="1600200" defTabSz="406400" latinLnBrk="0">
      <a:defRPr sz="1400">
        <a:latin typeface="Lucida Grande"/>
        <a:ea typeface="Lucida Grande"/>
        <a:cs typeface="Lucida Grande"/>
        <a:sym typeface="Lucida Grande"/>
      </a:defRPr>
    </a:lvl8pPr>
    <a:lvl9pPr indent="1828800" defTabSz="406400" latinLnBrk="0">
      <a:defRPr sz="14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Arial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 min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Shape 19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4" name="Shape 19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defTabSz="914400">
              <a:spcBef>
                <a:spcPts val="400"/>
              </a:spcBef>
              <a:buClr>
                <a:srgbClr val="000000"/>
              </a:buClr>
              <a:buFont typeface="Times New Roman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Call detail: originating, called, terminated (e.g, for 800, forwarding) #, </a:t>
            </a:r>
          </a:p>
          <a:p>
            <a:pPr marL="40639" marR="40639" defTabSz="914400">
              <a:spcBef>
                <a:spcPts val="400"/>
              </a:spcBef>
              <a:buClr>
                <a:srgbClr val="000000"/>
              </a:buClr>
              <a:buFont typeface="Times New Roman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    start, end time, quality, termination code (e.g., for wireless), quality, no rate information</a:t>
            </a:r>
          </a:p>
          <a:p>
            <a:pPr marL="40639" marR="40639" defTabSz="914400">
              <a:spcBef>
                <a:spcPts val="400"/>
              </a:spcBef>
              <a:buClr>
                <a:srgbClr val="000000"/>
              </a:buClr>
              <a:buFont typeface="Times New Roman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Statistics: #calls, Distribution within day, week, # #’s called, type (800, toll, etc.), incoming vs. outgoing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Shape 19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2" name="Shape 19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Here is the basic problem…  scan the image and find all faces labelling them with their scale and location</a:t>
            </a:r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This actually the output of our system…  perhaps we have gotten a bit lucky but this sort of performance is typical</a:t>
            </a:r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Note the system is limited to frontal upright faces…   more general poses are work in progress.</a:t>
            </a:r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Shape 20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0" name="Shape 20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This situation with negative examples is actually quite common…  where negative examples are free.</a:t>
            </a:r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Shape 20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5" name="Shape 20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For real problems results are only as good as the features used...</a:t>
            </a:r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    This is the main piece of ad-hoc (or domain) knowledge</a:t>
            </a:r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Rather than the pixels,  we have selected a very large set of simple functions </a:t>
            </a:r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   Sensitive to edges and other critcal features of the image</a:t>
            </a:r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   ** At multiple scales</a:t>
            </a:r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Since the final classifier is a perceptron it is important that the features be non-linear…  otherwise the final classifier will be a simple perceptron.</a:t>
            </a:r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We introduce a threshold to yield binary features </a:t>
            </a:r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9386" marR="39386" defTabSz="914400"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   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Shape 2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7" name="Shape 2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Meaning of potential for BBM.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8" name="Shape 3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Arial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 min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8" name="Shape 4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Arial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 min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Arial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 min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3" name="Shape 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Arial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 min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3" name="Shape 5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Arial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 min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0" name="Shape 19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defTabSz="914400">
              <a:spcBef>
                <a:spcPts val="400"/>
              </a:spcBef>
              <a:buClr>
                <a:srgbClr val="000000"/>
              </a:buClr>
              <a:buFont typeface="Times New Roman"/>
              <a:defRPr sz="1200"/>
            </a:pPr>
            <a:r>
              <a: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Cleveland: Heart disease, features: blood pressure, etc.</a:t>
            </a:r>
          </a:p>
          <a:p>
            <a:pPr marL="40639" marR="40639" defTabSz="914400">
              <a:spcBef>
                <a:spcPts val="400"/>
              </a:spcBef>
              <a:buClr>
                <a:srgbClr val="000000"/>
              </a:buClr>
              <a:buFont typeface="Times New Roman"/>
              <a:defRPr sz="2200"/>
            </a:pPr>
            <a:r>
              <a: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Promoters: DNA, indicates that</a:t>
            </a:r>
            <a:r>
              <a:rPr sz="1200" b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 </a:t>
            </a:r>
            <a:r>
              <a: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intron is coming</a:t>
            </a:r>
          </a:p>
          <a:p>
            <a:pPr marL="40639" marR="40639" defTabSz="914400">
              <a:spcBef>
                <a:spcPts val="400"/>
              </a:spcBef>
              <a:buClr>
                <a:srgbClr val="000000"/>
              </a:buClr>
              <a:buFont typeface="Times New Roman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Letter: standard b&amp;w OCR benchmark, Frey &amp; Slate 1991,  Roman alphabet, 20 distorted fonts, </a:t>
            </a:r>
          </a:p>
          <a:p>
            <a:pPr marL="40639" marR="40639" defTabSz="914400">
              <a:spcBef>
                <a:spcPts val="400"/>
              </a:spcBef>
              <a:buClr>
                <a:srgbClr val="000000"/>
              </a:buClr>
              <a:buFont typeface="Times New Roman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   16 given attributes: # pixels, moments etc.</a:t>
            </a:r>
          </a:p>
          <a:p>
            <a:pPr marL="40639" marR="40639" defTabSz="914400">
              <a:spcBef>
                <a:spcPts val="400"/>
              </a:spcBef>
              <a:buClr>
                <a:srgbClr val="000000"/>
              </a:buClr>
              <a:buFont typeface="Times New Roman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Reuters-21450, 12,902 documents, standard benchmark, </a:t>
            </a:r>
          </a:p>
          <a:p>
            <a:pPr marL="40639" marR="40639" defTabSz="914400">
              <a:spcBef>
                <a:spcPts val="400"/>
              </a:spcBef>
              <a:buClr>
                <a:srgbClr val="000000"/>
              </a:buClr>
              <a:buFont typeface="Times New Roman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Reuters 4: first table A9, A10. Naïve bayes CMU, Rocchio,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Shape 19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7" name="Shape 19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Times New Roman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AT&amp;T service – sign up or drop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Shape 19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9" name="Shape 19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Times New Roman"/>
              <a:defRPr sz="1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3 years for fraud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3657600" y="0"/>
            <a:ext cx="16916400" cy="2590800"/>
          </a:xfrm>
          <a:prstGeom prst="rect">
            <a:avLst/>
          </a:prstGeom>
        </p:spPr>
        <p:txBody>
          <a:bodyPr lIns="0" tIns="0" rIns="0" bIns="0"/>
          <a:lstStyle>
            <a:lvl1pPr marL="0">
              <a:defRPr sz="7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idx="1"/>
          </p:nvPr>
        </p:nvSpPr>
        <p:spPr>
          <a:xfrm>
            <a:off x="4343400" y="2641600"/>
            <a:ext cx="15544800" cy="9753600"/>
          </a:xfrm>
          <a:prstGeom prst="rect">
            <a:avLst/>
          </a:prstGeom>
        </p:spPr>
        <p:txBody>
          <a:bodyPr/>
          <a:lstStyle>
            <a:lvl1pPr marR="182879">
              <a:defRPr>
                <a:latin typeface="Arial"/>
                <a:ea typeface="Arial"/>
                <a:cs typeface="Arial"/>
                <a:sym typeface="Arial"/>
              </a:defRPr>
            </a:lvl1pPr>
            <a:lvl2pPr marR="182879">
              <a:defRPr>
                <a:latin typeface="Arial"/>
                <a:ea typeface="Arial"/>
                <a:cs typeface="Arial"/>
                <a:sym typeface="Arial"/>
              </a:defRPr>
            </a:lvl2pPr>
            <a:lvl3pPr marR="182879">
              <a:spcBef>
                <a:spcPts val="1100"/>
              </a:spcBef>
              <a:defRPr>
                <a:latin typeface="Arial"/>
                <a:ea typeface="Arial"/>
                <a:cs typeface="Arial"/>
                <a:sym typeface="Arial"/>
              </a:defRPr>
            </a:lvl3pPr>
            <a:lvl4pPr marR="182879">
              <a:defRPr>
                <a:latin typeface="Arial"/>
                <a:ea typeface="Arial"/>
                <a:cs typeface="Arial"/>
                <a:sym typeface="Arial"/>
              </a:defRPr>
            </a:lvl4pPr>
            <a:lvl5pPr marR="182879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17482" y="12801600"/>
            <a:ext cx="611436" cy="597967"/>
          </a:xfrm>
          <a:prstGeom prst="rect">
            <a:avLst/>
          </a:prstGeom>
        </p:spPr>
        <p:txBody>
          <a:bodyPr/>
          <a:lstStyle>
            <a:lvl1pPr defTabSz="9144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826000" y="355600"/>
            <a:ext cx="14706600" cy="1600200"/>
          </a:xfrm>
          <a:prstGeom prst="rect">
            <a:avLst/>
          </a:prstGeom>
        </p:spPr>
        <p:txBody>
          <a:bodyPr/>
          <a:lstStyle>
            <a:lvl1pPr marL="0" marR="0" defTabSz="812800">
              <a:defRPr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4826000" y="2743200"/>
            <a:ext cx="14706600" cy="9194800"/>
          </a:xfrm>
          <a:prstGeom prst="rect">
            <a:avLst/>
          </a:prstGeom>
        </p:spPr>
        <p:txBody>
          <a:bodyPr anchor="ctr"/>
          <a:lstStyle>
            <a:lvl1pPr marL="1460500" marR="0" indent="-1143000" defTabSz="812800">
              <a:spcBef>
                <a:spcPts val="3400"/>
              </a:spcBef>
              <a:buSzPct val="171000"/>
              <a:defRPr sz="48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1905000" marR="0" indent="-1143000" defTabSz="812800">
              <a:spcBef>
                <a:spcPts val="3400"/>
              </a:spcBef>
              <a:buSzPct val="171000"/>
              <a:buChar char="•"/>
              <a:defRPr sz="44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2349500" marR="0" indent="-1143000" defTabSz="812800">
              <a:spcBef>
                <a:spcPts val="3400"/>
              </a:spcBef>
              <a:buSzPct val="171000"/>
              <a:defRPr sz="44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2794000" marR="0" indent="-1143000" defTabSz="812800">
              <a:spcBef>
                <a:spcPts val="3400"/>
              </a:spcBef>
              <a:buSzPct val="171000"/>
              <a:buChar char="•"/>
              <a:defRPr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3238500" marR="0" indent="-1143000" defTabSz="812800">
              <a:spcBef>
                <a:spcPts val="3400"/>
              </a:spcBef>
              <a:buSzPct val="171000"/>
              <a:buChar char="•"/>
              <a:defRPr sz="36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950" y="12979400"/>
            <a:ext cx="520701" cy="558800"/>
          </a:xfrm>
          <a:prstGeom prst="rect">
            <a:avLst/>
          </a:prstGeom>
        </p:spPr>
        <p:txBody>
          <a:bodyPr/>
          <a:lstStyle>
            <a:lvl1pPr defTabSz="812800">
              <a:defRPr sz="24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4826000" y="4191000"/>
            <a:ext cx="14706600" cy="5359400"/>
          </a:xfrm>
          <a:prstGeom prst="rect">
            <a:avLst/>
          </a:prstGeom>
        </p:spPr>
        <p:txBody>
          <a:bodyPr/>
          <a:lstStyle>
            <a:lvl1pPr marL="0" marR="0" defTabSz="812800">
              <a:defRPr sz="116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950" y="12979400"/>
            <a:ext cx="520701" cy="558800"/>
          </a:xfrm>
          <a:prstGeom prst="rect">
            <a:avLst/>
          </a:prstGeom>
        </p:spPr>
        <p:txBody>
          <a:bodyPr/>
          <a:lstStyle>
            <a:lvl1pPr defTabSz="812800">
              <a:defRPr sz="24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4826000" y="2311400"/>
            <a:ext cx="14706600" cy="4648200"/>
          </a:xfrm>
          <a:prstGeom prst="rect">
            <a:avLst/>
          </a:prstGeom>
        </p:spPr>
        <p:txBody>
          <a:bodyPr anchor="b"/>
          <a:lstStyle>
            <a:lvl1pPr marL="0" marR="0" defTabSz="812800">
              <a:defRPr sz="116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26000" y="7061200"/>
            <a:ext cx="14706600" cy="1600200"/>
          </a:xfrm>
          <a:prstGeom prst="rect">
            <a:avLst/>
          </a:prstGeom>
        </p:spPr>
        <p:txBody>
          <a:bodyPr/>
          <a:lstStyle>
            <a:lvl1pPr marL="0" marR="0" indent="0" algn="ctr" defTabSz="812800">
              <a:spcBef>
                <a:spcPts val="0"/>
              </a:spcBef>
              <a:buSzTx/>
              <a:buNone/>
              <a:defRPr sz="48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0" marR="0" indent="0" algn="ctr" defTabSz="812800">
              <a:spcBef>
                <a:spcPts val="0"/>
              </a:spcBef>
              <a:buSzTx/>
              <a:buNone/>
              <a:defRPr sz="48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0" marR="0" indent="0" algn="ctr" defTabSz="812800">
              <a:spcBef>
                <a:spcPts val="0"/>
              </a:spcBef>
              <a:buSzTx/>
              <a:buNone/>
              <a:defRPr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0" marR="0" indent="0" algn="ctr" defTabSz="812800">
              <a:spcBef>
                <a:spcPts val="0"/>
              </a:spcBef>
              <a:buSzTx/>
              <a:buNone/>
              <a:defRPr sz="4800"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0" marR="0" indent="0" algn="ctr" defTabSz="812800">
              <a:spcBef>
                <a:spcPts val="0"/>
              </a:spcBef>
              <a:buSzTx/>
              <a:buNone/>
              <a:defRPr sz="48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950" y="12979400"/>
            <a:ext cx="520701" cy="558800"/>
          </a:xfrm>
          <a:prstGeom prst="rect">
            <a:avLst/>
          </a:prstGeom>
        </p:spPr>
        <p:txBody>
          <a:bodyPr/>
          <a:lstStyle>
            <a:lvl1pPr defTabSz="812800">
              <a:defRPr sz="24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950" y="12979400"/>
            <a:ext cx="520701" cy="558800"/>
          </a:xfrm>
          <a:prstGeom prst="rect">
            <a:avLst/>
          </a:prstGeom>
        </p:spPr>
        <p:txBody>
          <a:bodyPr/>
          <a:lstStyle>
            <a:lvl1pPr defTabSz="812800">
              <a:defRPr sz="24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4826000" y="355600"/>
            <a:ext cx="14706600" cy="1600200"/>
          </a:xfrm>
          <a:prstGeom prst="rect">
            <a:avLst/>
          </a:prstGeom>
        </p:spPr>
        <p:txBody>
          <a:bodyPr/>
          <a:lstStyle>
            <a:lvl1pPr marL="0" marR="0" defTabSz="812800">
              <a:defRPr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4826000" y="2743200"/>
            <a:ext cx="14706600" cy="9194800"/>
          </a:xfrm>
          <a:prstGeom prst="rect">
            <a:avLst/>
          </a:prstGeom>
        </p:spPr>
        <p:txBody>
          <a:bodyPr anchor="ctr"/>
          <a:lstStyle>
            <a:lvl1pPr marL="1460500" marR="0" indent="-1143000" defTabSz="812800">
              <a:spcBef>
                <a:spcPts val="3400"/>
              </a:spcBef>
              <a:buSzPct val="171000"/>
              <a:defRPr sz="48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1905000" marR="0" indent="-1143000" defTabSz="812800">
              <a:spcBef>
                <a:spcPts val="3400"/>
              </a:spcBef>
              <a:buSzPct val="171000"/>
              <a:buChar char="•"/>
              <a:defRPr sz="44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2349500" marR="0" indent="-1143000" defTabSz="812800">
              <a:spcBef>
                <a:spcPts val="3400"/>
              </a:spcBef>
              <a:buSzPct val="171000"/>
              <a:defRPr sz="44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2794000" marR="0" indent="-1143000" defTabSz="812800">
              <a:spcBef>
                <a:spcPts val="3400"/>
              </a:spcBef>
              <a:buSzPct val="171000"/>
              <a:buChar char="•"/>
              <a:defRPr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3238500" marR="0" indent="-1143000" defTabSz="812800">
              <a:spcBef>
                <a:spcPts val="3400"/>
              </a:spcBef>
              <a:buSzPct val="171000"/>
              <a:buChar char="•"/>
              <a:defRPr sz="36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950" y="12979400"/>
            <a:ext cx="520701" cy="558800"/>
          </a:xfrm>
          <a:prstGeom prst="rect">
            <a:avLst/>
          </a:prstGeom>
        </p:spPr>
        <p:txBody>
          <a:bodyPr/>
          <a:lstStyle>
            <a:lvl1pPr defTabSz="812800">
              <a:defRPr sz="24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950" y="12979400"/>
            <a:ext cx="520701" cy="558800"/>
          </a:xfrm>
          <a:prstGeom prst="rect">
            <a:avLst/>
          </a:prstGeom>
        </p:spPr>
        <p:txBody>
          <a:bodyPr/>
          <a:lstStyle>
            <a:lvl1pPr defTabSz="812800">
              <a:defRPr sz="24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anta Cruz Summer School 2012"/>
          <p:cNvSpPr txBox="1"/>
          <p:nvPr/>
        </p:nvSpPr>
        <p:spPr>
          <a:xfrm rot="16161804">
            <a:off x="1054096" y="11112781"/>
            <a:ext cx="4622801" cy="558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>
            <a:spAutoFit/>
          </a:bodyPr>
          <a:lstStyle>
            <a:lvl1pPr marL="81280" marR="81280" defTabSz="1828800"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Santa Cruz Summer School 2012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001250" y="10160000"/>
            <a:ext cx="393700" cy="419100"/>
          </a:xfrm>
          <a:prstGeom prst="rect">
            <a:avLst/>
          </a:prstGeom>
        </p:spPr>
        <p:txBody>
          <a:bodyPr lIns="76200" tIns="76200" rIns="76200" bIns="76200"/>
          <a:lstStyle>
            <a:lvl1pPr defTabSz="635000">
              <a:defRPr sz="18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4419600" y="761999"/>
            <a:ext cx="15544800" cy="3200401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4419600" y="3962400"/>
            <a:ext cx="15544800" cy="9753601"/>
          </a:xfrm>
          <a:prstGeom prst="rect">
            <a:avLst/>
          </a:prstGeom>
        </p:spPr>
        <p:txBody>
          <a:bodyPr/>
          <a:lstStyle>
            <a:lvl1pPr marL="683577" indent="-642937">
              <a:defRPr sz="6000"/>
            </a:lvl1pPr>
            <a:lvl2pPr marL="1028518" indent="-530678">
              <a:defRPr sz="5200"/>
            </a:lvl2pPr>
            <a:lvl3pPr marL="1374139" indent="-419100">
              <a:defRPr sz="4400"/>
            </a:lvl3pPr>
            <a:lvl4pPr marL="1823719" indent="-411479">
              <a:defRPr sz="3600"/>
            </a:lvl4pPr>
            <a:lvl5pPr marL="2280919" indent="-411479"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694649" y="13131800"/>
            <a:ext cx="520701" cy="533152"/>
          </a:xfrm>
          <a:prstGeom prst="rect">
            <a:avLst/>
          </a:prstGeom>
        </p:spPr>
        <p:txBody>
          <a:bodyPr/>
          <a:lstStyle>
            <a:lvl1pPr defTabSz="1168400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32004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419600" y="3962400"/>
            <a:ext cx="15544800" cy="975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/>
          <a:lstStyle>
            <a:lvl2pPr marL="1069339" indent="-571499">
              <a:spcBef>
                <a:spcPts val="1200"/>
              </a:spcBef>
              <a:buChar char="–"/>
              <a:defRPr sz="5600"/>
            </a:lvl2pPr>
            <a:lvl3pPr marL="1412239" indent="-457200">
              <a:spcBef>
                <a:spcPts val="1000"/>
              </a:spcBef>
              <a:defRPr sz="4800"/>
            </a:lvl3pPr>
            <a:lvl4pPr marL="1869439" indent="-457200">
              <a:spcBef>
                <a:spcPts val="900"/>
              </a:spcBef>
              <a:buChar char="–"/>
              <a:defRPr sz="4000"/>
            </a:lvl4pPr>
            <a:lvl5pPr marL="2326639" indent="-457200">
              <a:spcBef>
                <a:spcPts val="900"/>
              </a:spcBef>
              <a:buChar char="»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669249" y="13131800"/>
            <a:ext cx="571501" cy="594494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>
            <a:spAutoFit/>
          </a:bodyPr>
          <a:lstStyle>
            <a:lvl1pPr algn="ctr" defTabSz="1168400"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81279" marR="81279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1pPr>
      <a:lvl2pPr marL="81279" marR="81279" indent="2286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2pPr>
      <a:lvl3pPr marL="81279" marR="81279" indent="4572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3pPr>
      <a:lvl4pPr marL="81279" marR="81279" indent="6858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4pPr>
      <a:lvl5pPr marL="81279" marR="81279" indent="9144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5pPr>
      <a:lvl6pPr marL="81279" marR="81279" indent="11430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6pPr>
      <a:lvl7pPr marL="81279" marR="81279" indent="13716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7pPr>
      <a:lvl8pPr marL="81279" marR="81279" indent="1600199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8pPr>
      <a:lvl9pPr marL="81279" marR="81279" indent="18288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9pPr>
    </p:titleStyle>
    <p:bodyStyle>
      <a:lvl1pPr marL="726440" marR="81279" indent="-685800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1pPr>
      <a:lvl2pPr marL="1150982" marR="81279" indent="-653142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2pPr>
      <a:lvl3pPr marL="1564639" marR="81279" indent="-609600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3pPr>
      <a:lvl4pPr marL="21437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4pPr>
      <a:lvl5pPr marL="26009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5pPr>
      <a:lvl6pPr marL="26009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6pPr>
      <a:lvl7pPr marL="26009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7pPr>
      <a:lvl8pPr marL="26009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8pPr>
      <a:lvl9pPr marL="26009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9pPr>
    </p:bodyStyle>
    <p:otherStyle>
      <a:lvl1pPr marL="0" marR="0" indent="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2286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4572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6858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9144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11430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13716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16002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18288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1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1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n overview of Boosting"/>
          <p:cNvSpPr txBox="1">
            <a:spLocks noGrp="1"/>
          </p:cNvSpPr>
          <p:nvPr>
            <p:ph type="title"/>
          </p:nvPr>
        </p:nvSpPr>
        <p:spPr>
          <a:xfrm>
            <a:off x="4419600" y="3657600"/>
            <a:ext cx="15544800" cy="4114800"/>
          </a:xfrm>
          <a:prstGeom prst="rect">
            <a:avLst/>
          </a:prstGeom>
        </p:spPr>
        <p:txBody>
          <a:bodyPr/>
          <a:lstStyle/>
          <a:p>
            <a:r>
              <a:t>An overview of Boosting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341" name="Generative models: goal is to explain how data is generat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26439" indent="-685799">
              <a:defRPr sz="5800"/>
            </a:pPr>
            <a:r>
              <a:t>Generative models: goal is to explain how data is generated.</a:t>
            </a:r>
          </a:p>
          <a:p>
            <a:pPr marL="726439" indent="-685799">
              <a:defRPr sz="5800"/>
            </a:pPr>
            <a:r>
              <a:t>Discriminative models: goal is to predict a property of the data (such as label)</a:t>
            </a:r>
          </a:p>
          <a:p>
            <a:pPr marL="726439" indent="-685799">
              <a:defRPr sz="5800"/>
            </a:pPr>
            <a:r>
              <a:t>Generative models are more accurate when they are correct.</a:t>
            </a:r>
          </a:p>
          <a:p>
            <a:pPr marL="726439" indent="-685799">
              <a:defRPr sz="5800"/>
            </a:pPr>
            <a:r>
              <a:t>Discriminative models are more robust against poor modeling or outliers.</a:t>
            </a:r>
          </a:p>
          <a:p>
            <a:pPr marL="726439" indent="-685799">
              <a:defRPr sz="5800"/>
            </a:pPr>
            <a:r>
              <a:t>Next: My favorite discriminative modelBoosting </a:t>
            </a:r>
          </a:p>
        </p:txBody>
      </p:sp>
      <p:sp>
        <p:nvSpPr>
          <p:cNvPr id="3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758149" y="13131800"/>
            <a:ext cx="393701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 build="p" bldLvl="5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0" name="Table"/>
          <p:cNvGraphicFramePr/>
          <p:nvPr/>
        </p:nvGraphicFramePr>
        <p:xfrm>
          <a:off x="4292600" y="2311400"/>
          <a:ext cx="16205200" cy="49530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287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9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6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6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42533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Label
Noise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00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Adaboost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00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Logitboost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00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solidFill>
                            <a:srgbClr val="FF2600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Robustboost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00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2533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B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0.8%  ±0.2%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0.8%  ±0.1%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solidFill>
                            <a:srgbClr val="FF2600"/>
                          </a:solidFill>
                          <a:latin typeface="+mj-lt"/>
                          <a:ea typeface="+mj-ea"/>
                          <a:cs typeface="+mj-cs"/>
                          <a:sym typeface="Gill Sans"/>
                        </a:rPr>
                        <a:t>2.9% ±0.2%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2533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20%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B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33.3%  ±0.7%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31.6%  ±0.6%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solidFill>
                            <a:srgbClr val="FF2600"/>
                          </a:solidFill>
                          <a:latin typeface="+mj-lt"/>
                          <a:ea typeface="+mj-ea"/>
                          <a:cs typeface="+mj-cs"/>
                          <a:sym typeface="Gill Sans"/>
                        </a:rPr>
                        <a:t>22.2 ±0.8%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71" name="Table"/>
          <p:cNvGraphicFramePr/>
          <p:nvPr/>
        </p:nvGraphicFramePr>
        <p:xfrm>
          <a:off x="4292600" y="9347200"/>
          <a:ext cx="16205200" cy="1981200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2287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9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6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6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5800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20%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B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22.1%  ±1.2%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19.4%  ±1.3%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 b="1">
                          <a:solidFill>
                            <a:srgbClr val="FF2600"/>
                          </a:solidFill>
                          <a:latin typeface="+mj-lt"/>
                          <a:ea typeface="+mj-ea"/>
                          <a:cs typeface="+mj-cs"/>
                          <a:sym typeface="Gill Sans"/>
                        </a:rPr>
                        <a:t>3.7% ±0.4%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72" name="Robustboost - A new boosting algorithm"/>
          <p:cNvSpPr txBox="1"/>
          <p:nvPr/>
        </p:nvSpPr>
        <p:spPr>
          <a:xfrm>
            <a:off x="5657046" y="533400"/>
            <a:ext cx="13436601" cy="1016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 anchor="ctr">
            <a:spAutoFit/>
          </a:bodyPr>
          <a:lstStyle>
            <a:lvl1pPr algn="ctr" defTabSz="812800">
              <a:defRPr sz="56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Robustboost - A new boosting algorithm</a:t>
            </a:r>
          </a:p>
        </p:txBody>
      </p:sp>
      <p:sp>
        <p:nvSpPr>
          <p:cNvPr id="2073" name="error with respect to original (noiseless) labels"/>
          <p:cNvSpPr txBox="1"/>
          <p:nvPr/>
        </p:nvSpPr>
        <p:spPr>
          <a:xfrm>
            <a:off x="4267200" y="8051800"/>
            <a:ext cx="15722600" cy="1016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 anchor="ctr">
            <a:spAutoFit/>
          </a:bodyPr>
          <a:lstStyle>
            <a:lvl1pPr algn="ctr" defTabSz="812800">
              <a:defRPr sz="56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error with respect to original (noiseless) labels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2" animBg="1" advAuto="0"/>
      <p:bldP spid="2073" grpId="1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Approximating mistake loss with convex functions"/>
          <p:cNvSpPr txBox="1">
            <a:spLocks noGrp="1"/>
          </p:cNvSpPr>
          <p:nvPr>
            <p:ph type="title"/>
          </p:nvPr>
        </p:nvSpPr>
        <p:spPr>
          <a:xfrm>
            <a:off x="4368800" y="101600"/>
            <a:ext cx="15544800" cy="3860800"/>
          </a:xfrm>
          <a:prstGeom prst="rect">
            <a:avLst/>
          </a:prstGeom>
        </p:spPr>
        <p:txBody>
          <a:bodyPr/>
          <a:lstStyle/>
          <a:p>
            <a:r>
              <a:t>Approximating mistake loss with convex functions</a:t>
            </a:r>
          </a:p>
        </p:txBody>
      </p:sp>
      <p:sp>
        <p:nvSpPr>
          <p:cNvPr id="2076" name="Loss"/>
          <p:cNvSpPr txBox="1"/>
          <p:nvPr/>
        </p:nvSpPr>
        <p:spPr>
          <a:xfrm>
            <a:off x="11734800" y="4876800"/>
            <a:ext cx="1461513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Loss</a:t>
            </a:r>
          </a:p>
        </p:txBody>
      </p:sp>
      <p:grpSp>
        <p:nvGrpSpPr>
          <p:cNvPr id="2094" name="Group"/>
          <p:cNvGrpSpPr/>
          <p:nvPr/>
        </p:nvGrpSpPr>
        <p:grpSpPr>
          <a:xfrm>
            <a:off x="6985000" y="4267200"/>
            <a:ext cx="10563225" cy="9804400"/>
            <a:chOff x="0" y="0"/>
            <a:chExt cx="10563225" cy="9804400"/>
          </a:xfrm>
        </p:grpSpPr>
        <p:sp>
          <p:nvSpPr>
            <p:cNvPr id="2077" name="Correct"/>
            <p:cNvSpPr/>
            <p:nvPr/>
          </p:nvSpPr>
          <p:spPr>
            <a:xfrm>
              <a:off x="6731000" y="853440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Correct</a:t>
              </a:r>
            </a:p>
          </p:txBody>
        </p:sp>
        <p:sp>
          <p:nvSpPr>
            <p:cNvPr id="2078" name="Line"/>
            <p:cNvSpPr/>
            <p:nvPr/>
          </p:nvSpPr>
          <p:spPr>
            <a:xfrm flipH="1" flipV="1">
              <a:off x="4521200" y="0"/>
              <a:ext cx="3175" cy="6858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079" name="Margin"/>
            <p:cNvSpPr/>
            <p:nvPr/>
          </p:nvSpPr>
          <p:spPr>
            <a:xfrm>
              <a:off x="9293225" y="7038975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Margin</a:t>
              </a:r>
            </a:p>
          </p:txBody>
        </p:sp>
        <p:sp>
          <p:nvSpPr>
            <p:cNvPr id="2080" name="Line"/>
            <p:cNvSpPr/>
            <p:nvPr/>
          </p:nvSpPr>
          <p:spPr>
            <a:xfrm>
              <a:off x="0" y="6927850"/>
              <a:ext cx="10163175" cy="31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081" name="Rectangle"/>
            <p:cNvSpPr/>
            <p:nvPr/>
          </p:nvSpPr>
          <p:spPr>
            <a:xfrm>
              <a:off x="1727200" y="6702425"/>
              <a:ext cx="431800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82" name="Rectangle"/>
            <p:cNvSpPr/>
            <p:nvPr/>
          </p:nvSpPr>
          <p:spPr>
            <a:xfrm>
              <a:off x="3457575" y="6702425"/>
              <a:ext cx="431800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83" name="Rectangle"/>
            <p:cNvSpPr/>
            <p:nvPr/>
          </p:nvSpPr>
          <p:spPr>
            <a:xfrm>
              <a:off x="4540250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84" name="Rectangle"/>
            <p:cNvSpPr/>
            <p:nvPr/>
          </p:nvSpPr>
          <p:spPr>
            <a:xfrm>
              <a:off x="4972050" y="5584825"/>
              <a:ext cx="434975" cy="13430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85" name="Rectangle"/>
            <p:cNvSpPr/>
            <p:nvPr/>
          </p:nvSpPr>
          <p:spPr>
            <a:xfrm>
              <a:off x="7566025" y="6702425"/>
              <a:ext cx="434975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86" name="Rectangle"/>
            <p:cNvSpPr/>
            <p:nvPr/>
          </p:nvSpPr>
          <p:spPr>
            <a:xfrm>
              <a:off x="5407025" y="6032500"/>
              <a:ext cx="428625" cy="89535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87" name="Rectangle"/>
            <p:cNvSpPr/>
            <p:nvPr/>
          </p:nvSpPr>
          <p:spPr>
            <a:xfrm>
              <a:off x="5835650" y="5248275"/>
              <a:ext cx="434975" cy="167957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88" name="Rectangle"/>
            <p:cNvSpPr/>
            <p:nvPr/>
          </p:nvSpPr>
          <p:spPr>
            <a:xfrm>
              <a:off x="6702425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89" name="Rectangle"/>
            <p:cNvSpPr/>
            <p:nvPr/>
          </p:nvSpPr>
          <p:spPr>
            <a:xfrm>
              <a:off x="6270625" y="6032500"/>
              <a:ext cx="431800" cy="89535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90" name="Rectangle"/>
            <p:cNvSpPr/>
            <p:nvPr/>
          </p:nvSpPr>
          <p:spPr>
            <a:xfrm>
              <a:off x="8001000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91" name="Line"/>
            <p:cNvSpPr/>
            <p:nvPr/>
          </p:nvSpPr>
          <p:spPr>
            <a:xfrm rot="5400000" flipH="1">
              <a:off x="6591276" y="5492567"/>
              <a:ext cx="558801" cy="432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92" name="Line"/>
            <p:cNvSpPr/>
            <p:nvPr/>
          </p:nvSpPr>
          <p:spPr>
            <a:xfrm rot="5400000" flipH="1">
              <a:off x="2006576" y="5156017"/>
              <a:ext cx="558801" cy="432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93" name="Mistakes"/>
            <p:cNvSpPr/>
            <p:nvPr/>
          </p:nvSpPr>
          <p:spPr>
            <a:xfrm>
              <a:off x="1362075" y="7712075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C79"/>
                </a:buClr>
                <a:buFont typeface="Times New Roman"/>
                <a:defRPr sz="4800">
                  <a:solidFill>
                    <a:srgbClr val="FF2C79"/>
                  </a:solidFill>
                  <a:uFill>
                    <a:solidFill>
                      <a:srgbClr val="FF2C7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Mistakes</a:t>
              </a:r>
            </a:p>
          </p:txBody>
        </p:sp>
      </p:grpSp>
      <p:grpSp>
        <p:nvGrpSpPr>
          <p:cNvPr id="2097" name="Group"/>
          <p:cNvGrpSpPr/>
          <p:nvPr/>
        </p:nvGrpSpPr>
        <p:grpSpPr>
          <a:xfrm>
            <a:off x="3657600" y="6400800"/>
            <a:ext cx="14935201" cy="4797426"/>
            <a:chOff x="0" y="0"/>
            <a:chExt cx="14935199" cy="4797425"/>
          </a:xfrm>
        </p:grpSpPr>
        <p:sp>
          <p:nvSpPr>
            <p:cNvPr id="2095" name="Line"/>
            <p:cNvSpPr/>
            <p:nvPr/>
          </p:nvSpPr>
          <p:spPr>
            <a:xfrm flipH="1">
              <a:off x="1219200" y="7766"/>
              <a:ext cx="13716000" cy="478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20901"/>
                  </a:moveTo>
                  <a:cubicBezTo>
                    <a:pt x="1029" y="20535"/>
                    <a:pt x="4436" y="20342"/>
                    <a:pt x="6213" y="18704"/>
                  </a:cubicBezTo>
                  <a:cubicBezTo>
                    <a:pt x="7990" y="17067"/>
                    <a:pt x="9169" y="13986"/>
                    <a:pt x="10670" y="11057"/>
                  </a:cubicBezTo>
                  <a:cubicBezTo>
                    <a:pt x="12170" y="8128"/>
                    <a:pt x="13402" y="2962"/>
                    <a:pt x="15224" y="1132"/>
                  </a:cubicBezTo>
                  <a:cubicBezTo>
                    <a:pt x="17046" y="-699"/>
                    <a:pt x="20270" y="298"/>
                    <a:pt x="21600" y="74"/>
                  </a:cubicBezTo>
                </a:path>
              </a:pathLst>
            </a:custGeom>
            <a:noFill/>
            <a:ln w="50800" cap="flat">
              <a:solidFill>
                <a:srgbClr val="FFAFFF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96" name="Brownboost"/>
            <p:cNvSpPr txBox="1"/>
            <p:nvPr/>
          </p:nvSpPr>
          <p:spPr>
            <a:xfrm>
              <a:off x="0" y="0"/>
              <a:ext cx="3277613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AFFF"/>
                </a:buClr>
                <a:buFont typeface="Times New Roman"/>
                <a:defRPr sz="4800">
                  <a:solidFill>
                    <a:srgbClr val="FFAFFF"/>
                  </a:solidFill>
                  <a:uFill>
                    <a:solidFill>
                      <a:srgbClr val="FFAFFF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Brownboost</a:t>
              </a:r>
            </a:p>
          </p:txBody>
        </p:sp>
      </p:grpSp>
      <p:grpSp>
        <p:nvGrpSpPr>
          <p:cNvPr id="2100" name="Group"/>
          <p:cNvGrpSpPr/>
          <p:nvPr/>
        </p:nvGrpSpPr>
        <p:grpSpPr>
          <a:xfrm>
            <a:off x="3048000" y="4114800"/>
            <a:ext cx="15430501" cy="7029450"/>
            <a:chOff x="0" y="0"/>
            <a:chExt cx="15430499" cy="7029450"/>
          </a:xfrm>
        </p:grpSpPr>
        <p:sp>
          <p:nvSpPr>
            <p:cNvPr id="2098" name="Line"/>
            <p:cNvSpPr/>
            <p:nvPr/>
          </p:nvSpPr>
          <p:spPr>
            <a:xfrm flipH="1">
              <a:off x="4419600" y="0"/>
              <a:ext cx="11010900" cy="7029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282" y="21342"/>
                    <a:pt x="5527" y="21206"/>
                    <a:pt x="7740" y="20053"/>
                  </a:cubicBezTo>
                  <a:cubicBezTo>
                    <a:pt x="9954" y="18900"/>
                    <a:pt x="11590" y="16787"/>
                    <a:pt x="13292" y="14667"/>
                  </a:cubicBezTo>
                  <a:cubicBezTo>
                    <a:pt x="14994" y="12547"/>
                    <a:pt x="16570" y="9776"/>
                    <a:pt x="17953" y="7334"/>
                  </a:cubicBezTo>
                  <a:cubicBezTo>
                    <a:pt x="19336" y="4892"/>
                    <a:pt x="20840" y="1525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099" name="Logitboost…"/>
            <p:cNvSpPr txBox="1"/>
            <p:nvPr/>
          </p:nvSpPr>
          <p:spPr>
            <a:xfrm>
              <a:off x="0" y="254000"/>
              <a:ext cx="5155823" cy="15743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/>
            <a:p>
              <a:pPr marL="81279" marR="81279" defTabSz="1828800">
                <a:buClr>
                  <a:srgbClr val="00D2A9"/>
                </a:buClr>
                <a:buFont typeface="Times New Roman"/>
                <a:defRPr sz="4800">
                  <a:solidFill>
                    <a:srgbClr val="00D2A9"/>
                  </a:solidFill>
                  <a:uFill>
                    <a:solidFill>
                      <a:srgbClr val="00D2A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Logitboost</a:t>
              </a:r>
            </a:p>
            <a:p>
              <a:pPr marL="81279" marR="81279" defTabSz="1828800">
                <a:buClr>
                  <a:srgbClr val="00D2A9"/>
                </a:buClr>
                <a:buFont typeface="Times New Roman"/>
                <a:defRPr sz="4800">
                  <a:solidFill>
                    <a:srgbClr val="00D2A9"/>
                  </a:solidFill>
                  <a:uFill>
                    <a:solidFill>
                      <a:srgbClr val="00D2A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(logistic regression)</a:t>
              </a:r>
            </a:p>
          </p:txBody>
        </p:sp>
      </p:grpSp>
      <p:grpSp>
        <p:nvGrpSpPr>
          <p:cNvPr id="2104" name="Group"/>
          <p:cNvGrpSpPr/>
          <p:nvPr/>
        </p:nvGrpSpPr>
        <p:grpSpPr>
          <a:xfrm>
            <a:off x="9550400" y="3035300"/>
            <a:ext cx="8988426" cy="8153400"/>
            <a:chOff x="0" y="0"/>
            <a:chExt cx="8988424" cy="8153400"/>
          </a:xfrm>
        </p:grpSpPr>
        <p:sp>
          <p:nvSpPr>
            <p:cNvPr id="2101" name="Line"/>
            <p:cNvSpPr/>
            <p:nvPr/>
          </p:nvSpPr>
          <p:spPr>
            <a:xfrm flipH="1">
              <a:off x="457200" y="1066800"/>
              <a:ext cx="8531225" cy="708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654" y="21344"/>
                    <a:pt x="7132" y="21209"/>
                    <a:pt x="9989" y="20065"/>
                  </a:cubicBezTo>
                  <a:cubicBezTo>
                    <a:pt x="12846" y="18921"/>
                    <a:pt x="15383" y="16740"/>
                    <a:pt x="17154" y="14722"/>
                  </a:cubicBezTo>
                  <a:cubicBezTo>
                    <a:pt x="18926" y="12704"/>
                    <a:pt x="19868" y="10409"/>
                    <a:pt x="20606" y="7958"/>
                  </a:cubicBezTo>
                  <a:cubicBezTo>
                    <a:pt x="21345" y="5507"/>
                    <a:pt x="21391" y="165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2102" name="Adaboost ="/>
            <p:cNvSpPr txBox="1"/>
            <p:nvPr/>
          </p:nvSpPr>
          <p:spPr>
            <a:xfrm>
              <a:off x="0" y="152400"/>
              <a:ext cx="3129975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Adaboost =</a:t>
              </a:r>
            </a:p>
          </p:txBody>
        </p:sp>
        <p:pic>
          <p:nvPicPr>
            <p:cNvPr id="2103" name="image.pdf" descr="image.pd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0"/>
              <a:ext cx="2590800" cy="1152526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2109" name="Group"/>
          <p:cNvGrpSpPr/>
          <p:nvPr/>
        </p:nvGrpSpPr>
        <p:grpSpPr>
          <a:xfrm>
            <a:off x="3949700" y="8216900"/>
            <a:ext cx="12471400" cy="3000375"/>
            <a:chOff x="0" y="0"/>
            <a:chExt cx="12471400" cy="3000375"/>
          </a:xfrm>
        </p:grpSpPr>
        <p:sp>
          <p:nvSpPr>
            <p:cNvPr id="2105" name="Line"/>
            <p:cNvSpPr/>
            <p:nvPr/>
          </p:nvSpPr>
          <p:spPr>
            <a:xfrm>
              <a:off x="7581900" y="2997200"/>
              <a:ext cx="488950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106" name="Line"/>
            <p:cNvSpPr/>
            <p:nvPr/>
          </p:nvSpPr>
          <p:spPr>
            <a:xfrm flipV="1">
              <a:off x="7556500" y="530225"/>
              <a:ext cx="3175" cy="246062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107" name="Line"/>
            <p:cNvSpPr/>
            <p:nvPr/>
          </p:nvSpPr>
          <p:spPr>
            <a:xfrm>
              <a:off x="2387600" y="520700"/>
              <a:ext cx="518160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108" name="0-1 loss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600"/>
                </a:buClr>
                <a:buFont typeface="Times New Roman"/>
                <a:defRPr sz="4800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0-1 loss</a:t>
              </a:r>
            </a:p>
          </p:txBody>
        </p:sp>
      </p:grpSp>
      <p:grpSp>
        <p:nvGrpSpPr>
          <p:cNvPr id="2112" name="Group"/>
          <p:cNvGrpSpPr/>
          <p:nvPr/>
        </p:nvGrpSpPr>
        <p:grpSpPr>
          <a:xfrm>
            <a:off x="5410200" y="3048000"/>
            <a:ext cx="14706601" cy="8178800"/>
            <a:chOff x="0" y="0"/>
            <a:chExt cx="14706599" cy="8178800"/>
          </a:xfrm>
        </p:grpSpPr>
        <p:sp>
          <p:nvSpPr>
            <p:cNvPr id="2110" name="Line"/>
            <p:cNvSpPr/>
            <p:nvPr/>
          </p:nvSpPr>
          <p:spPr>
            <a:xfrm>
              <a:off x="2184400" y="1143000"/>
              <a:ext cx="12522200" cy="70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471" y="21600"/>
                  </a:lnTo>
                  <a:lnTo>
                    <a:pt x="21600" y="21600"/>
                  </a:lnTo>
                </a:path>
              </a:pathLst>
            </a:custGeom>
            <a:noFill/>
            <a:ln w="76200" cap="flat">
              <a:solidFill>
                <a:srgbClr val="001E57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1168400">
                <a:defRPr sz="8400"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11" name="Hinge-Loss"/>
            <p:cNvSpPr txBox="1"/>
            <p:nvPr/>
          </p:nvSpPr>
          <p:spPr>
            <a:xfrm>
              <a:off x="0" y="0"/>
              <a:ext cx="3141584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D2A9"/>
                </a:buClr>
                <a:buFont typeface="Times New Roman"/>
                <a:defRPr sz="4800">
                  <a:solidFill>
                    <a:srgbClr val="11053B"/>
                  </a:solidFill>
                  <a:uFill>
                    <a:solidFill>
                      <a:srgbClr val="11053B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Hinge-Loss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6" grpId="1" animBg="1" advAuto="0"/>
      <p:bldP spid="2097" grpId="6" animBg="1" advAuto="0"/>
      <p:bldP spid="2100" grpId="5" animBg="1" advAuto="0"/>
      <p:bldP spid="2104" grpId="3" animBg="1" advAuto="0"/>
      <p:bldP spid="2109" grpId="2" animBg="1" advAuto="0"/>
      <p:bldP spid="2112" grpId="4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Label noise and convex loss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400"/>
              </a:spcBef>
              <a:defRPr sz="6800"/>
            </a:lvl1pPr>
          </a:lstStyle>
          <a:p>
            <a:r>
              <a:t>Label noise and convex loss functions</a:t>
            </a:r>
          </a:p>
        </p:txBody>
      </p:sp>
      <p:sp>
        <p:nvSpPr>
          <p:cNvPr id="2115" name="Algorithms for learning a classifier based on minimizing a convex loss function: perceptron,  Adaboost, Logitboost, Logistic regression, soft margins SV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08909" indent="-1246909"/>
            <a:r>
              <a:t>Algorithms for learning a classifier based on minimizing a convex loss function: perceptron,  Adaboost, Logitboost, Logistic regression, soft margins SVM.</a:t>
            </a:r>
          </a:p>
          <a:p>
            <a:pPr marL="2008909" indent="-1246909"/>
            <a:r>
              <a:t>Work well when data is linearly separable.</a:t>
            </a:r>
          </a:p>
          <a:p>
            <a:pPr marL="2008909" indent="-1246909"/>
            <a:r>
              <a:t>Can get into trouble when not linearly separable.</a:t>
            </a:r>
          </a:p>
          <a:p>
            <a:pPr marL="2008909" indent="-1246909"/>
            <a:r>
              <a:rPr>
                <a:solidFill>
                  <a:srgbClr val="0433FF"/>
                </a:solidFill>
              </a:rPr>
              <a:t>Problem</a:t>
            </a:r>
            <a:r>
              <a:t>: Convex loss functions are a poor approximation for classification error.</a:t>
            </a:r>
          </a:p>
          <a:p>
            <a:pPr marL="2008909" indent="-1246909"/>
            <a:r>
              <a:rPr>
                <a:solidFill>
                  <a:srgbClr val="0433FF"/>
                </a:solidFill>
              </a:rPr>
              <a:t>But</a:t>
            </a:r>
            <a:r>
              <a:t>: No known efficient algorithms for minimizing a non-convex loss function.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5" grpId="1" build="p" bldLvl="5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Random label noise  defeats any convex loss function"/>
          <p:cNvSpPr txBox="1">
            <a:spLocks noGrp="1"/>
          </p:cNvSpPr>
          <p:nvPr>
            <p:ph type="title"/>
          </p:nvPr>
        </p:nvSpPr>
        <p:spPr>
          <a:xfrm>
            <a:off x="4826000" y="203200"/>
            <a:ext cx="14706600" cy="20574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85216">
              <a:defRPr sz="6336"/>
            </a:pPr>
            <a:r>
              <a:t>Random label noise </a:t>
            </a:r>
          </a:p>
          <a:p>
            <a:pPr defTabSz="585216">
              <a:defRPr sz="6336"/>
            </a:pPr>
            <a:r>
              <a:t>defeats any convex loss function</a:t>
            </a:r>
          </a:p>
        </p:txBody>
      </p:sp>
      <p:sp>
        <p:nvSpPr>
          <p:cNvPr id="2118" name="[Servedio, Long 2010]"/>
          <p:cNvSpPr txBox="1"/>
          <p:nvPr/>
        </p:nvSpPr>
        <p:spPr>
          <a:xfrm>
            <a:off x="8184926" y="2235200"/>
            <a:ext cx="6501608" cy="1016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ctr" defTabSz="812800">
              <a:defRPr sz="56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[Servedio, Long 2010]</a:t>
            </a:r>
          </a:p>
        </p:txBody>
      </p:sp>
      <p:grpSp>
        <p:nvGrpSpPr>
          <p:cNvPr id="2123" name="Group"/>
          <p:cNvGrpSpPr/>
          <p:nvPr/>
        </p:nvGrpSpPr>
        <p:grpSpPr>
          <a:xfrm>
            <a:off x="4394200" y="8026400"/>
            <a:ext cx="7696200" cy="2616200"/>
            <a:chOff x="0" y="0"/>
            <a:chExt cx="7696200" cy="2616200"/>
          </a:xfrm>
        </p:grpSpPr>
        <p:sp>
          <p:nvSpPr>
            <p:cNvPr id="2119" name="Circle"/>
            <p:cNvSpPr/>
            <p:nvPr/>
          </p:nvSpPr>
          <p:spPr>
            <a:xfrm rot="10800000">
              <a:off x="7340600" y="2260600"/>
              <a:ext cx="355600" cy="355600"/>
            </a:xfrm>
            <a:prstGeom prst="ellipse">
              <a:avLst/>
            </a:prstGeom>
            <a:solidFill>
              <a:srgbClr val="E32400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20" name="Circle"/>
            <p:cNvSpPr/>
            <p:nvPr/>
          </p:nvSpPr>
          <p:spPr>
            <a:xfrm rot="10800000">
              <a:off x="7340600" y="-1"/>
              <a:ext cx="355600" cy="355601"/>
            </a:xfrm>
            <a:prstGeom prst="ellipse">
              <a:avLst/>
            </a:prstGeom>
            <a:solidFill>
              <a:srgbClr val="E32400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21" name="Circle"/>
            <p:cNvSpPr/>
            <p:nvPr/>
          </p:nvSpPr>
          <p:spPr>
            <a:xfrm rot="10800000">
              <a:off x="7340600" y="177800"/>
              <a:ext cx="355600" cy="355600"/>
            </a:xfrm>
            <a:prstGeom prst="ellipse">
              <a:avLst/>
            </a:prstGeom>
            <a:solidFill>
              <a:srgbClr val="E32400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22" name="Circle"/>
            <p:cNvSpPr/>
            <p:nvPr/>
          </p:nvSpPr>
          <p:spPr>
            <a:xfrm rot="10800000">
              <a:off x="0" y="482600"/>
              <a:ext cx="355600" cy="355601"/>
            </a:xfrm>
            <a:prstGeom prst="ellipse">
              <a:avLst/>
            </a:prstGeom>
            <a:solidFill>
              <a:srgbClr val="E32400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</p:grpSp>
      <p:sp>
        <p:nvSpPr>
          <p:cNvPr id="2124" name="Line"/>
          <p:cNvSpPr/>
          <p:nvPr/>
        </p:nvSpPr>
        <p:spPr>
          <a:xfrm flipV="1">
            <a:off x="3454400" y="8660924"/>
            <a:ext cx="17231454" cy="477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stealth"/>
            <a:tailEnd type="stealth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2125" name="Line"/>
          <p:cNvSpPr/>
          <p:nvPr/>
        </p:nvSpPr>
        <p:spPr>
          <a:xfrm flipV="1">
            <a:off x="12090398" y="5938989"/>
            <a:ext cx="1" cy="566928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stealth"/>
            <a:tailEnd type="stealth"/>
          </a:ln>
        </p:spPr>
        <p:txBody>
          <a:bodyPr lIns="101600" tIns="101600" rIns="101600" bIns="101600" anchor="ctr"/>
          <a:lstStyle/>
          <a:p>
            <a:endParaRPr/>
          </a:p>
        </p:txBody>
      </p:sp>
      <p:grpSp>
        <p:nvGrpSpPr>
          <p:cNvPr id="2130" name="Group"/>
          <p:cNvGrpSpPr/>
          <p:nvPr/>
        </p:nvGrpSpPr>
        <p:grpSpPr>
          <a:xfrm>
            <a:off x="12065000" y="6756400"/>
            <a:ext cx="7696200" cy="2641601"/>
            <a:chOff x="0" y="0"/>
            <a:chExt cx="7696200" cy="2641600"/>
          </a:xfrm>
        </p:grpSpPr>
        <p:sp>
          <p:nvSpPr>
            <p:cNvPr id="2126" name="Circle"/>
            <p:cNvSpPr/>
            <p:nvPr/>
          </p:nvSpPr>
          <p:spPr>
            <a:xfrm>
              <a:off x="0" y="0"/>
              <a:ext cx="355600" cy="355600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27" name="Circle"/>
            <p:cNvSpPr/>
            <p:nvPr/>
          </p:nvSpPr>
          <p:spPr>
            <a:xfrm>
              <a:off x="0" y="2286000"/>
              <a:ext cx="355600" cy="355600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28" name="Circle"/>
            <p:cNvSpPr/>
            <p:nvPr/>
          </p:nvSpPr>
          <p:spPr>
            <a:xfrm>
              <a:off x="7340600" y="1777998"/>
              <a:ext cx="355600" cy="355601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29" name="Circle"/>
            <p:cNvSpPr/>
            <p:nvPr/>
          </p:nvSpPr>
          <p:spPr>
            <a:xfrm>
              <a:off x="0" y="2108199"/>
              <a:ext cx="355600" cy="355601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</p:grpSp>
      <p:grpSp>
        <p:nvGrpSpPr>
          <p:cNvPr id="2133" name="Group"/>
          <p:cNvGrpSpPr/>
          <p:nvPr/>
        </p:nvGrpSpPr>
        <p:grpSpPr>
          <a:xfrm>
            <a:off x="12071350" y="4927600"/>
            <a:ext cx="3863356" cy="7975388"/>
            <a:chOff x="0" y="0"/>
            <a:chExt cx="3863355" cy="7975387"/>
          </a:xfrm>
        </p:grpSpPr>
        <p:sp>
          <p:nvSpPr>
            <p:cNvPr id="2131" name="Line"/>
            <p:cNvSpPr/>
            <p:nvPr/>
          </p:nvSpPr>
          <p:spPr>
            <a:xfrm flipH="1">
              <a:off x="-1" y="0"/>
              <a:ext cx="2" cy="7975388"/>
            </a:xfrm>
            <a:prstGeom prst="line">
              <a:avLst/>
            </a:prstGeom>
            <a:noFill/>
            <a:ln w="76200" cap="flat">
              <a:solidFill>
                <a:srgbClr val="4F7A28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132" name="Line"/>
            <p:cNvSpPr/>
            <p:nvPr/>
          </p:nvSpPr>
          <p:spPr>
            <a:xfrm flipH="1">
              <a:off x="36780" y="3700075"/>
              <a:ext cx="3826576" cy="2"/>
            </a:xfrm>
            <a:prstGeom prst="line">
              <a:avLst/>
            </a:prstGeom>
            <a:noFill/>
            <a:ln w="76200" cap="flat">
              <a:solidFill>
                <a:srgbClr val="4F7A2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3" grpId="1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Considering one symmetric half"/>
          <p:cNvSpPr txBox="1">
            <a:spLocks noGrp="1"/>
          </p:cNvSpPr>
          <p:nvPr>
            <p:ph type="title"/>
          </p:nvPr>
        </p:nvSpPr>
        <p:spPr>
          <a:xfrm>
            <a:off x="4826000" y="203200"/>
            <a:ext cx="14706600" cy="2057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Considering one symmetric half</a:t>
            </a:r>
          </a:p>
        </p:txBody>
      </p:sp>
      <p:sp>
        <p:nvSpPr>
          <p:cNvPr id="2136" name="Line"/>
          <p:cNvSpPr/>
          <p:nvPr/>
        </p:nvSpPr>
        <p:spPr>
          <a:xfrm flipV="1">
            <a:off x="3454400" y="8660924"/>
            <a:ext cx="17231454" cy="477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stealth"/>
            <a:tailEnd type="stealth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2137" name="Line"/>
          <p:cNvSpPr/>
          <p:nvPr/>
        </p:nvSpPr>
        <p:spPr>
          <a:xfrm flipV="1">
            <a:off x="12090398" y="5938989"/>
            <a:ext cx="1" cy="566928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stealth"/>
            <a:tailEnd type="stealth"/>
          </a:ln>
        </p:spPr>
        <p:txBody>
          <a:bodyPr lIns="101600" tIns="101600" rIns="101600" bIns="101600" anchor="ctr"/>
          <a:lstStyle/>
          <a:p>
            <a:endParaRPr/>
          </a:p>
        </p:txBody>
      </p:sp>
      <p:grpSp>
        <p:nvGrpSpPr>
          <p:cNvPr id="2142" name="Group"/>
          <p:cNvGrpSpPr/>
          <p:nvPr/>
        </p:nvGrpSpPr>
        <p:grpSpPr>
          <a:xfrm>
            <a:off x="12065000" y="6756400"/>
            <a:ext cx="7696200" cy="2641601"/>
            <a:chOff x="0" y="0"/>
            <a:chExt cx="7696200" cy="2641600"/>
          </a:xfrm>
        </p:grpSpPr>
        <p:sp>
          <p:nvSpPr>
            <p:cNvPr id="2138" name="Circle"/>
            <p:cNvSpPr/>
            <p:nvPr/>
          </p:nvSpPr>
          <p:spPr>
            <a:xfrm>
              <a:off x="0" y="0"/>
              <a:ext cx="355600" cy="355600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39" name="Circle"/>
            <p:cNvSpPr/>
            <p:nvPr/>
          </p:nvSpPr>
          <p:spPr>
            <a:xfrm>
              <a:off x="0" y="2286000"/>
              <a:ext cx="355600" cy="355600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40" name="Circle"/>
            <p:cNvSpPr/>
            <p:nvPr/>
          </p:nvSpPr>
          <p:spPr>
            <a:xfrm>
              <a:off x="7340600" y="1777998"/>
              <a:ext cx="355600" cy="355601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41" name="Circle"/>
            <p:cNvSpPr/>
            <p:nvPr/>
          </p:nvSpPr>
          <p:spPr>
            <a:xfrm>
              <a:off x="0" y="2108199"/>
              <a:ext cx="355600" cy="355601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</p:grpSp>
      <p:grpSp>
        <p:nvGrpSpPr>
          <p:cNvPr id="2145" name="Group"/>
          <p:cNvGrpSpPr/>
          <p:nvPr/>
        </p:nvGrpSpPr>
        <p:grpSpPr>
          <a:xfrm>
            <a:off x="12071350" y="4927600"/>
            <a:ext cx="3863356" cy="7975388"/>
            <a:chOff x="0" y="0"/>
            <a:chExt cx="3863355" cy="7975387"/>
          </a:xfrm>
        </p:grpSpPr>
        <p:sp>
          <p:nvSpPr>
            <p:cNvPr id="2143" name="Line"/>
            <p:cNvSpPr/>
            <p:nvPr/>
          </p:nvSpPr>
          <p:spPr>
            <a:xfrm flipH="1">
              <a:off x="-1" y="0"/>
              <a:ext cx="2" cy="7975388"/>
            </a:xfrm>
            <a:prstGeom prst="line">
              <a:avLst/>
            </a:prstGeom>
            <a:noFill/>
            <a:ln w="76200" cap="flat">
              <a:solidFill>
                <a:srgbClr val="4F7A28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144" name="Line"/>
            <p:cNvSpPr/>
            <p:nvPr/>
          </p:nvSpPr>
          <p:spPr>
            <a:xfrm flipH="1">
              <a:off x="36780" y="3700075"/>
              <a:ext cx="3826576" cy="2"/>
            </a:xfrm>
            <a:prstGeom prst="line">
              <a:avLst/>
            </a:prstGeom>
            <a:noFill/>
            <a:ln w="76200" cap="flat">
              <a:solidFill>
                <a:srgbClr val="4F7A2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46" name="[Servedio, Long 2010]"/>
          <p:cNvSpPr txBox="1"/>
          <p:nvPr/>
        </p:nvSpPr>
        <p:spPr>
          <a:xfrm>
            <a:off x="8184926" y="2235200"/>
            <a:ext cx="6501608" cy="1016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ctr" defTabSz="812800">
              <a:defRPr sz="56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[Servedio, Long 2010]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Adding random label noise"/>
          <p:cNvSpPr txBox="1">
            <a:spLocks noGrp="1"/>
          </p:cNvSpPr>
          <p:nvPr>
            <p:ph type="title"/>
          </p:nvPr>
        </p:nvSpPr>
        <p:spPr>
          <a:xfrm>
            <a:off x="4826000" y="203200"/>
            <a:ext cx="14706600" cy="2057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Adding random label noise</a:t>
            </a:r>
          </a:p>
        </p:txBody>
      </p:sp>
      <p:sp>
        <p:nvSpPr>
          <p:cNvPr id="2149" name="Line"/>
          <p:cNvSpPr/>
          <p:nvPr/>
        </p:nvSpPr>
        <p:spPr>
          <a:xfrm flipV="1">
            <a:off x="3454400" y="8660924"/>
            <a:ext cx="17231454" cy="477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stealth"/>
            <a:tailEnd type="stealth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2150" name="Line"/>
          <p:cNvSpPr/>
          <p:nvPr/>
        </p:nvSpPr>
        <p:spPr>
          <a:xfrm flipV="1">
            <a:off x="12191998" y="5938989"/>
            <a:ext cx="1" cy="566928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headEnd type="stealth"/>
            <a:tailEnd type="stealth"/>
          </a:ln>
        </p:spPr>
        <p:txBody>
          <a:bodyPr lIns="101600" tIns="101600" rIns="101600" bIns="101600" anchor="ctr"/>
          <a:lstStyle/>
          <a:p>
            <a:endParaRPr/>
          </a:p>
        </p:txBody>
      </p:sp>
      <p:grpSp>
        <p:nvGrpSpPr>
          <p:cNvPr id="2155" name="Group"/>
          <p:cNvGrpSpPr/>
          <p:nvPr/>
        </p:nvGrpSpPr>
        <p:grpSpPr>
          <a:xfrm>
            <a:off x="12065000" y="6756400"/>
            <a:ext cx="7696200" cy="2641601"/>
            <a:chOff x="0" y="0"/>
            <a:chExt cx="7696200" cy="2641600"/>
          </a:xfrm>
        </p:grpSpPr>
        <p:sp>
          <p:nvSpPr>
            <p:cNvPr id="2151" name="Circle"/>
            <p:cNvSpPr/>
            <p:nvPr/>
          </p:nvSpPr>
          <p:spPr>
            <a:xfrm>
              <a:off x="0" y="0"/>
              <a:ext cx="355600" cy="355600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52" name="Circle"/>
            <p:cNvSpPr/>
            <p:nvPr/>
          </p:nvSpPr>
          <p:spPr>
            <a:xfrm>
              <a:off x="0" y="2286000"/>
              <a:ext cx="355600" cy="355600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53" name="Circle"/>
            <p:cNvSpPr/>
            <p:nvPr/>
          </p:nvSpPr>
          <p:spPr>
            <a:xfrm>
              <a:off x="7340600" y="1777998"/>
              <a:ext cx="355600" cy="355601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54" name="Circle"/>
            <p:cNvSpPr/>
            <p:nvPr/>
          </p:nvSpPr>
          <p:spPr>
            <a:xfrm>
              <a:off x="0" y="2108199"/>
              <a:ext cx="355600" cy="355601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</p:grpSp>
      <p:grpSp>
        <p:nvGrpSpPr>
          <p:cNvPr id="2164" name="Group"/>
          <p:cNvGrpSpPr/>
          <p:nvPr/>
        </p:nvGrpSpPr>
        <p:grpSpPr>
          <a:xfrm>
            <a:off x="12090400" y="6756400"/>
            <a:ext cx="7696200" cy="2641600"/>
            <a:chOff x="0" y="0"/>
            <a:chExt cx="7696200" cy="2641600"/>
          </a:xfrm>
        </p:grpSpPr>
        <p:sp>
          <p:nvSpPr>
            <p:cNvPr id="2156" name="Circle"/>
            <p:cNvSpPr/>
            <p:nvPr/>
          </p:nvSpPr>
          <p:spPr>
            <a:xfrm>
              <a:off x="0" y="0"/>
              <a:ext cx="355600" cy="355600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57" name="Circle"/>
            <p:cNvSpPr/>
            <p:nvPr/>
          </p:nvSpPr>
          <p:spPr>
            <a:xfrm>
              <a:off x="0" y="2286000"/>
              <a:ext cx="355600" cy="355600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58" name="Circle"/>
            <p:cNvSpPr/>
            <p:nvPr/>
          </p:nvSpPr>
          <p:spPr>
            <a:xfrm>
              <a:off x="7340600" y="1777998"/>
              <a:ext cx="355600" cy="355601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59" name="Circle"/>
            <p:cNvSpPr/>
            <p:nvPr/>
          </p:nvSpPr>
          <p:spPr>
            <a:xfrm>
              <a:off x="0" y="2108199"/>
              <a:ext cx="355600" cy="355601"/>
            </a:xfrm>
            <a:prstGeom prst="ellipse">
              <a:avLst/>
            </a:prstGeom>
            <a:solidFill>
              <a:srgbClr val="371A94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60" name="Circle"/>
            <p:cNvSpPr/>
            <p:nvPr/>
          </p:nvSpPr>
          <p:spPr>
            <a:xfrm rot="10800000">
              <a:off x="101600" y="101600"/>
              <a:ext cx="177800" cy="177800"/>
            </a:xfrm>
            <a:prstGeom prst="ellipse">
              <a:avLst/>
            </a:prstGeom>
            <a:solidFill>
              <a:srgbClr val="E32400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61" name="Circle"/>
            <p:cNvSpPr/>
            <p:nvPr/>
          </p:nvSpPr>
          <p:spPr>
            <a:xfrm rot="10800000">
              <a:off x="101600" y="2362200"/>
              <a:ext cx="177800" cy="177800"/>
            </a:xfrm>
            <a:prstGeom prst="ellipse">
              <a:avLst/>
            </a:prstGeom>
            <a:solidFill>
              <a:srgbClr val="E32400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62" name="Circle"/>
            <p:cNvSpPr/>
            <p:nvPr/>
          </p:nvSpPr>
          <p:spPr>
            <a:xfrm rot="10800000">
              <a:off x="7442200" y="1854200"/>
              <a:ext cx="177800" cy="177800"/>
            </a:xfrm>
            <a:prstGeom prst="ellipse">
              <a:avLst/>
            </a:prstGeom>
            <a:solidFill>
              <a:srgbClr val="E32400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2163" name="Circle"/>
            <p:cNvSpPr/>
            <p:nvPr/>
          </p:nvSpPr>
          <p:spPr>
            <a:xfrm rot="10800000">
              <a:off x="101600" y="2209800"/>
              <a:ext cx="177800" cy="177800"/>
            </a:xfrm>
            <a:prstGeom prst="ellipse">
              <a:avLst/>
            </a:prstGeom>
            <a:solidFill>
              <a:srgbClr val="E32400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</p:grpSp>
      <p:grpSp>
        <p:nvGrpSpPr>
          <p:cNvPr id="2167" name="Group"/>
          <p:cNvGrpSpPr/>
          <p:nvPr/>
        </p:nvGrpSpPr>
        <p:grpSpPr>
          <a:xfrm>
            <a:off x="12198350" y="4927600"/>
            <a:ext cx="3863356" cy="7975388"/>
            <a:chOff x="0" y="0"/>
            <a:chExt cx="3863355" cy="7975387"/>
          </a:xfrm>
        </p:grpSpPr>
        <p:sp>
          <p:nvSpPr>
            <p:cNvPr id="2165" name="Line"/>
            <p:cNvSpPr/>
            <p:nvPr/>
          </p:nvSpPr>
          <p:spPr>
            <a:xfrm flipH="1">
              <a:off x="-1" y="0"/>
              <a:ext cx="2" cy="7975388"/>
            </a:xfrm>
            <a:prstGeom prst="line">
              <a:avLst/>
            </a:prstGeom>
            <a:noFill/>
            <a:ln w="76200" cap="flat">
              <a:solidFill>
                <a:srgbClr val="4F7A28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166" name="Line"/>
            <p:cNvSpPr/>
            <p:nvPr/>
          </p:nvSpPr>
          <p:spPr>
            <a:xfrm flipH="1">
              <a:off x="36780" y="3700075"/>
              <a:ext cx="3826576" cy="2"/>
            </a:xfrm>
            <a:prstGeom prst="line">
              <a:avLst/>
            </a:prstGeom>
            <a:noFill/>
            <a:ln w="76200" cap="flat">
              <a:solidFill>
                <a:srgbClr val="4F7A2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168" name="“Puller”"/>
          <p:cNvSpPr txBox="1"/>
          <p:nvPr/>
        </p:nvSpPr>
        <p:spPr>
          <a:xfrm>
            <a:off x="12201388" y="6038850"/>
            <a:ext cx="1923084" cy="8255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ctr" defTabSz="812800">
              <a:defRPr sz="42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“Puller”</a:t>
            </a:r>
          </a:p>
        </p:txBody>
      </p:sp>
      <p:sp>
        <p:nvSpPr>
          <p:cNvPr id="2169" name="“Penalizers”"/>
          <p:cNvSpPr txBox="1"/>
          <p:nvPr/>
        </p:nvSpPr>
        <p:spPr>
          <a:xfrm>
            <a:off x="12124245" y="9188450"/>
            <a:ext cx="2820592" cy="8255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ctr" defTabSz="812800">
              <a:defRPr sz="42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“Penalizers”</a:t>
            </a:r>
          </a:p>
        </p:txBody>
      </p:sp>
      <p:sp>
        <p:nvSpPr>
          <p:cNvPr id="2170" name="“Large Margin”"/>
          <p:cNvSpPr txBox="1"/>
          <p:nvPr/>
        </p:nvSpPr>
        <p:spPr>
          <a:xfrm>
            <a:off x="17779429" y="7486650"/>
            <a:ext cx="3482133" cy="8255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ctr" defTabSz="812800">
              <a:defRPr sz="42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“Large Margin”</a:t>
            </a:r>
          </a:p>
        </p:txBody>
      </p:sp>
      <p:sp>
        <p:nvSpPr>
          <p:cNvPr id="2171" name="Theorem: for any convex loss function there exists a linearly separable distribution…"/>
          <p:cNvSpPr txBox="1"/>
          <p:nvPr/>
        </p:nvSpPr>
        <p:spPr>
          <a:xfrm>
            <a:off x="5257800" y="7685285"/>
            <a:ext cx="13563600" cy="5181601"/>
          </a:xfrm>
          <a:prstGeom prst="rect">
            <a:avLst/>
          </a:prstGeom>
          <a:solidFill>
            <a:srgbClr val="D6FEFB"/>
          </a:solidFill>
          <a:ln w="762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 anchor="ctr">
            <a:spAutoFit/>
          </a:bodyPr>
          <a:lstStyle/>
          <a:p>
            <a:pPr defTabSz="812800">
              <a:defRPr sz="5600">
                <a:latin typeface="+mj-lt"/>
                <a:ea typeface="+mj-ea"/>
                <a:cs typeface="+mj-cs"/>
                <a:sym typeface="Gill Sans"/>
              </a:defRPr>
            </a:pPr>
            <a:r>
              <a:rPr>
                <a:solidFill>
                  <a:srgbClr val="0433FF"/>
                </a:solidFill>
              </a:rPr>
              <a:t>Theorem:</a:t>
            </a:r>
            <a:r>
              <a:t> for </a:t>
            </a:r>
            <a:r>
              <a:rPr>
                <a:solidFill>
                  <a:srgbClr val="FF2600"/>
                </a:solidFill>
              </a:rPr>
              <a:t>any convex loss function</a:t>
            </a:r>
            <a:r>
              <a:t> there exists a linearly separable distribution</a:t>
            </a:r>
          </a:p>
          <a:p>
            <a:pPr defTabSz="812800">
              <a:defRPr sz="5600">
                <a:latin typeface="+mj-lt"/>
                <a:ea typeface="+mj-ea"/>
                <a:cs typeface="+mj-cs"/>
                <a:sym typeface="Gill Sans"/>
              </a:defRPr>
            </a:pPr>
            <a:r>
              <a:t>such that when independent label noise is added, the linear classifier that minimizes</a:t>
            </a:r>
          </a:p>
          <a:p>
            <a:pPr defTabSz="812800">
              <a:defRPr sz="5600">
                <a:latin typeface="+mj-lt"/>
                <a:ea typeface="+mj-ea"/>
                <a:cs typeface="+mj-cs"/>
                <a:sym typeface="Gill Sans"/>
              </a:defRPr>
            </a:pPr>
            <a:r>
              <a:t>the loss function has very high classification error.</a:t>
            </a:r>
          </a:p>
        </p:txBody>
      </p:sp>
      <p:sp>
        <p:nvSpPr>
          <p:cNvPr id="2172" name="[Servedio, Long 2010]"/>
          <p:cNvSpPr txBox="1"/>
          <p:nvPr/>
        </p:nvSpPr>
        <p:spPr>
          <a:xfrm>
            <a:off x="8184926" y="2235200"/>
            <a:ext cx="6501608" cy="1016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ctr" defTabSz="812800">
              <a:defRPr sz="56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[Servedio, Long 2010]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" dur="1000" fill="hold"/>
                                        <p:tgtEl>
                                          <p:spTgt spid="21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1042 -0.050000" pathEditMode="relative">
                                      <p:cBhvr>
                                        <p:cTn id="9" dur="1000" fill="hold"/>
                                        <p:tgtEl>
                                          <p:spTgt spid="2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7" grpId="1" animBg="1" advAuto="0"/>
      <p:bldP spid="2171" grpId="3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Boost by majority, Brownboost, RobustBoo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Boost by majority, Brownboost, RobustBoost</a:t>
            </a:r>
          </a:p>
        </p:txBody>
      </p:sp>
      <p:sp>
        <p:nvSpPr>
          <p:cNvPr id="2175" name="Target error set at star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08909" indent="-1246909"/>
            <a:r>
              <a:t>Target error set at start.</a:t>
            </a:r>
          </a:p>
          <a:p>
            <a:pPr marL="2008909" indent="-1246909"/>
            <a:r>
              <a:t>Defines how many boosting iterations are needed</a:t>
            </a:r>
          </a:p>
          <a:p>
            <a:pPr marL="2008909" indent="-1246909"/>
            <a:r>
              <a:t>The loss function depends on the time-to-finish.</a:t>
            </a:r>
          </a:p>
          <a:p>
            <a:pPr marL="2008909" indent="-1246909"/>
            <a:r>
              <a:t>Close to end - give up on examples with large negative margins.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9" name="BBM1.png" descr="BBM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" name="BBM11.png" descr="BBM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3" name="BBM21.png" descr="BBM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Boosting"/>
          <p:cNvSpPr txBox="1"/>
          <p:nvPr/>
        </p:nvSpPr>
        <p:spPr>
          <a:xfrm>
            <a:off x="6895063" y="4711700"/>
            <a:ext cx="9781074" cy="3225800"/>
          </a:xfrm>
          <a:prstGeom prst="rect">
            <a:avLst/>
          </a:prstGeom>
          <a:ln w="25400">
            <a:miter lim="400000"/>
          </a:ln>
          <a:effectLst>
            <a:outerShdw blurRad="127000" dist="76200" dir="2700000" rotWithShape="0">
              <a:srgbClr val="CBCBCB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just">
            <a:spAutoFit/>
          </a:bodyPr>
          <a:lstStyle>
            <a:lvl1pPr algn="ctr" defTabSz="812800">
              <a:defRPr sz="128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Boosting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5" name="BBM31.png" descr="BBM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7" name="BBM41.png" descr="BBM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9" name="BBM51.png" descr="BBM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" name="BBM61.png" descr="BBM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BBM71.png" descr="BBM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BBM81.png" descr="BBM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7" name="BBM91.png" descr="BBM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BBM101.png" descr="BBM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BBMvsOthers.png" descr="BBMvsOth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25400">
            <a:miter lim="400000"/>
          </a:ln>
        </p:spPr>
      </p:pic>
      <p:pic>
        <p:nvPicPr>
          <p:cNvPr id="2202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600" y="3987800"/>
            <a:ext cx="4876800" cy="812800"/>
          </a:xfrm>
          <a:prstGeom prst="rect">
            <a:avLst/>
          </a:prstGeom>
          <a:ln w="25400">
            <a:miter lim="400000"/>
          </a:ln>
        </p:spPr>
      </p:pic>
      <p:pic>
        <p:nvPicPr>
          <p:cNvPr id="2203" name="temp.pdf" descr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00" y="5689600"/>
            <a:ext cx="4507366" cy="892969"/>
          </a:xfrm>
          <a:prstGeom prst="rect">
            <a:avLst/>
          </a:prstGeom>
          <a:ln w="25400">
            <a:miter lim="400000"/>
          </a:ln>
        </p:spPr>
      </p:pic>
      <p:pic>
        <p:nvPicPr>
          <p:cNvPr id="2204" name="temp.pdf" descr="temp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8600" y="6858000"/>
            <a:ext cx="3538461" cy="1321594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Experimental Results on Long/Servedio  synthetic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Experimental Results</a:t>
            </a:r>
          </a:p>
          <a:p>
            <a:r>
              <a:t>on Long/Servedio </a:t>
            </a:r>
          </a:p>
          <a:p>
            <a:r>
              <a:t>synthetic example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A weighted training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weighted training set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4814212" y="4072633"/>
            <a:ext cx="8203288" cy="6366768"/>
            <a:chOff x="0" y="0"/>
            <a:chExt cx="8203286" cy="6366766"/>
          </a:xfrm>
        </p:grpSpPr>
        <p:sp>
          <p:nvSpPr>
            <p:cNvPr id="347" name="Feature vectors"/>
            <p:cNvSpPr txBox="1"/>
            <p:nvPr/>
          </p:nvSpPr>
          <p:spPr>
            <a:xfrm>
              <a:off x="0" y="0"/>
              <a:ext cx="4037827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Feature vectors</a:t>
              </a:r>
            </a:p>
          </p:txBody>
        </p:sp>
        <p:sp>
          <p:nvSpPr>
            <p:cNvPr id="348" name="Line"/>
            <p:cNvSpPr/>
            <p:nvPr/>
          </p:nvSpPr>
          <p:spPr>
            <a:xfrm flipH="1">
              <a:off x="1904087" y="1191516"/>
              <a:ext cx="720724" cy="5175251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602587" y="1166116"/>
              <a:ext cx="2190752" cy="520065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602587" y="1166116"/>
              <a:ext cx="5600700" cy="5200651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6" name="Group"/>
          <p:cNvGrpSpPr/>
          <p:nvPr/>
        </p:nvGrpSpPr>
        <p:grpSpPr>
          <a:xfrm>
            <a:off x="7508874" y="5799164"/>
            <a:ext cx="7382834" cy="4665636"/>
            <a:chOff x="0" y="0"/>
            <a:chExt cx="7382831" cy="4665635"/>
          </a:xfrm>
        </p:grpSpPr>
        <p:sp>
          <p:nvSpPr>
            <p:cNvPr id="352" name="Binary labels {-1,+1}"/>
            <p:cNvSpPr txBox="1"/>
            <p:nvPr/>
          </p:nvSpPr>
          <p:spPr>
            <a:xfrm>
              <a:off x="1805825" y="0"/>
              <a:ext cx="5577007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Binary labels {-1,+1}</a:t>
              </a:r>
            </a:p>
          </p:txBody>
        </p:sp>
        <p:sp>
          <p:nvSpPr>
            <p:cNvPr id="353" name="Line"/>
            <p:cNvSpPr/>
            <p:nvPr/>
          </p:nvSpPr>
          <p:spPr>
            <a:xfrm flipH="1">
              <a:off x="0" y="1217585"/>
              <a:ext cx="3362325" cy="3422652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H="1">
              <a:off x="2714625" y="1195360"/>
              <a:ext cx="647701" cy="3470276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55" name="Line"/>
            <p:cNvSpPr/>
            <p:nvPr/>
          </p:nvSpPr>
          <p:spPr>
            <a:xfrm>
              <a:off x="3362325" y="1192185"/>
              <a:ext cx="3197225" cy="3448052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1" name="Group"/>
          <p:cNvGrpSpPr/>
          <p:nvPr/>
        </p:nvGrpSpPr>
        <p:grpSpPr>
          <a:xfrm>
            <a:off x="8296274" y="7073444"/>
            <a:ext cx="9173016" cy="3365956"/>
            <a:chOff x="0" y="0"/>
            <a:chExt cx="9173014" cy="3365955"/>
          </a:xfrm>
        </p:grpSpPr>
        <p:sp>
          <p:nvSpPr>
            <p:cNvPr id="357" name="Positive weights"/>
            <p:cNvSpPr txBox="1"/>
            <p:nvPr/>
          </p:nvSpPr>
          <p:spPr>
            <a:xfrm>
              <a:off x="4862534" y="0"/>
              <a:ext cx="4310481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Positive weights</a:t>
              </a:r>
            </a:p>
          </p:txBody>
        </p:sp>
        <p:sp>
          <p:nvSpPr>
            <p:cNvPr id="358" name="Line"/>
            <p:cNvSpPr/>
            <p:nvPr/>
          </p:nvSpPr>
          <p:spPr>
            <a:xfrm flipH="1">
              <a:off x="0" y="1267280"/>
              <a:ext cx="4724400" cy="2098676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59" name="Line"/>
            <p:cNvSpPr/>
            <p:nvPr/>
          </p:nvSpPr>
          <p:spPr>
            <a:xfrm flipH="1">
              <a:off x="2886074" y="1267280"/>
              <a:ext cx="1838326" cy="2098676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60" name="Line"/>
            <p:cNvSpPr/>
            <p:nvPr/>
          </p:nvSpPr>
          <p:spPr>
            <a:xfrm>
              <a:off x="4724400" y="1267280"/>
              <a:ext cx="1835150" cy="2098675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362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10388600"/>
            <a:ext cx="9702800" cy="914400"/>
          </a:xfrm>
          <a:prstGeom prst="rect">
            <a:avLst/>
          </a:prstGeom>
          <a:ln w="12700"/>
        </p:spPr>
      </p:pic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662900" y="13131800"/>
            <a:ext cx="584200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2" animBg="1" advAuto="0"/>
      <p:bldP spid="356" grpId="3" animBg="1" advAuto="0"/>
      <p:bldP spid="361" grpId="4" animBg="1" advAuto="0"/>
      <p:bldP spid="362" grpId="1" animBg="1" advAuto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Adaboost on Long/Served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Adaboost on Long/Servedio</a:t>
            </a:r>
          </a:p>
        </p:txBody>
      </p:sp>
      <p:pic>
        <p:nvPicPr>
          <p:cNvPr id="2209" name="Long_Adaboost-1.mov" descr="Long_Adaboost-1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6000" y="1955800"/>
            <a:ext cx="14732000" cy="1104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09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LogitBoost on Long/Served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LogitBoost on Long/Servedio</a:t>
            </a:r>
          </a:p>
        </p:txBody>
      </p:sp>
      <p:pic>
        <p:nvPicPr>
          <p:cNvPr id="2212" name="Long_Logistic.mov" descr="Long_Logistic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6000" y="1955800"/>
            <a:ext cx="14732000" cy="1104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5" fill="hold"/>
                                        <p:tgtEl>
                                          <p:spTgt spid="2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2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Robustboost on Long/Served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Robustboost on Long/Servedio</a:t>
            </a:r>
          </a:p>
        </p:txBody>
      </p:sp>
      <p:pic>
        <p:nvPicPr>
          <p:cNvPr id="2215" name="Long_RobustBoost.mov" descr="Long_RobustBoost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6000" y="1955800"/>
            <a:ext cx="14732000" cy="1104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8" fill="hold"/>
                                        <p:tgtEl>
                                          <p:spTgt spid="2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15"/>
                </p:tgtEl>
              </p:cMediaNode>
            </p:video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Experimental Results on real-world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Experimental Results</a:t>
            </a:r>
          </a:p>
          <a:p>
            <a:r>
              <a:t>on real-world data</a:t>
            </a: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9" name="Table"/>
          <p:cNvGraphicFramePr/>
          <p:nvPr/>
        </p:nvGraphicFramePr>
        <p:xfrm>
          <a:off x="4292600" y="2311400"/>
          <a:ext cx="16205200" cy="49530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287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9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6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6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42533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Label
Noise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00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Adaboost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00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Logitboost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00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solidFill>
                            <a:srgbClr val="FF2600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Robustboost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00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2533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B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0.8%  ±0.2%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0.8%  ±0.1%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solidFill>
                            <a:srgbClr val="FF2600"/>
                          </a:solidFill>
                          <a:latin typeface="+mj-lt"/>
                          <a:ea typeface="+mj-ea"/>
                          <a:cs typeface="+mj-cs"/>
                          <a:sym typeface="Gill Sans"/>
                        </a:rPr>
                        <a:t>2.9% ±0.2%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2533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20%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B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33.3%  ±0.7%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31.6%  ±0.6%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solidFill>
                            <a:srgbClr val="FF2600"/>
                          </a:solidFill>
                          <a:latin typeface="+mj-lt"/>
                          <a:ea typeface="+mj-ea"/>
                          <a:cs typeface="+mj-cs"/>
                          <a:sym typeface="Gill Sans"/>
                        </a:rPr>
                        <a:t>22.2 ±0.8%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20" name="Table"/>
          <p:cNvGraphicFramePr/>
          <p:nvPr/>
        </p:nvGraphicFramePr>
        <p:xfrm>
          <a:off x="4292600" y="9347200"/>
          <a:ext cx="16205200" cy="1981200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2287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9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6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6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5800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20%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B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22.1%  ±1.2%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19.4%  ±1.3%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 b="1">
                          <a:solidFill>
                            <a:srgbClr val="FF2600"/>
                          </a:solidFill>
                          <a:latin typeface="+mj-lt"/>
                          <a:ea typeface="+mj-ea"/>
                          <a:cs typeface="+mj-cs"/>
                          <a:sym typeface="Gill Sans"/>
                        </a:rPr>
                        <a:t>3.7% ±0.4%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21" name="Robustboost - A new boosting algorithm"/>
          <p:cNvSpPr txBox="1"/>
          <p:nvPr/>
        </p:nvSpPr>
        <p:spPr>
          <a:xfrm>
            <a:off x="5657046" y="533400"/>
            <a:ext cx="13436601" cy="1016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 anchor="ctr">
            <a:spAutoFit/>
          </a:bodyPr>
          <a:lstStyle>
            <a:lvl1pPr algn="ctr" defTabSz="812800">
              <a:defRPr sz="56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Robustboost - A new boosting algorithm</a:t>
            </a:r>
          </a:p>
        </p:txBody>
      </p:sp>
      <p:sp>
        <p:nvSpPr>
          <p:cNvPr id="2222" name="error with respect to original (noiseless) labels"/>
          <p:cNvSpPr txBox="1"/>
          <p:nvPr/>
        </p:nvSpPr>
        <p:spPr>
          <a:xfrm>
            <a:off x="4267200" y="8051800"/>
            <a:ext cx="15722600" cy="1016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 anchor="ctr">
            <a:spAutoFit/>
          </a:bodyPr>
          <a:lstStyle>
            <a:lvl1pPr algn="ctr" defTabSz="812800">
              <a:defRPr sz="56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error with respect to original (noiseless) labels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Logitboost 0% No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Logitboost</a:t>
            </a:r>
          </a:p>
          <a:p>
            <a:r>
              <a:t>0% Noise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41400"/>
            <a:ext cx="18288000" cy="1164431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8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41400"/>
            <a:ext cx="18288000" cy="1164431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0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41400"/>
            <a:ext cx="18288000" cy="1164431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41400"/>
            <a:ext cx="18288000" cy="1164431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A weak learn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weak learner</a:t>
            </a:r>
          </a:p>
        </p:txBody>
      </p:sp>
      <p:sp>
        <p:nvSpPr>
          <p:cNvPr id="368" name="Line"/>
          <p:cNvSpPr/>
          <p:nvPr/>
        </p:nvSpPr>
        <p:spPr>
          <a:xfrm>
            <a:off x="15544800" y="5638800"/>
            <a:ext cx="1676400" cy="317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369" name="Line"/>
          <p:cNvSpPr/>
          <p:nvPr/>
        </p:nvSpPr>
        <p:spPr>
          <a:xfrm flipH="1">
            <a:off x="12496800" y="6248400"/>
            <a:ext cx="4876800" cy="2438400"/>
          </a:xfrm>
          <a:prstGeom prst="line">
            <a:avLst/>
          </a:prstGeom>
          <a:ln w="76200">
            <a:solidFill>
              <a:srgbClr val="000000"/>
            </a:solidFill>
            <a:prstDash val="sysDot"/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grpSp>
        <p:nvGrpSpPr>
          <p:cNvPr id="372" name="Group"/>
          <p:cNvGrpSpPr/>
          <p:nvPr/>
        </p:nvGrpSpPr>
        <p:grpSpPr>
          <a:xfrm>
            <a:off x="3606800" y="10493375"/>
            <a:ext cx="14439901" cy="2781300"/>
            <a:chOff x="0" y="0"/>
            <a:chExt cx="14439900" cy="2781300"/>
          </a:xfrm>
        </p:grpSpPr>
        <p:sp>
          <p:nvSpPr>
            <p:cNvPr id="370" name="The weak requirement:"/>
            <p:cNvSpPr txBox="1"/>
            <p:nvPr/>
          </p:nvSpPr>
          <p:spPr>
            <a:xfrm>
              <a:off x="0" y="752475"/>
              <a:ext cx="8248869" cy="10414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9AA"/>
                </a:buClr>
                <a:buFont typeface="Lucida Grande"/>
                <a:defRPr sz="5600">
                  <a:solidFill>
                    <a:srgbClr val="4349AA"/>
                  </a:solidFill>
                  <a:uFill>
                    <a:solidFill>
                      <a:srgbClr val="4349AA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The weak requirement:</a:t>
              </a:r>
            </a:p>
          </p:txBody>
        </p:sp>
        <p:pic>
          <p:nvPicPr>
            <p:cNvPr id="371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2725" y="0"/>
              <a:ext cx="5337176" cy="27813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377" name="Group"/>
          <p:cNvGrpSpPr/>
          <p:nvPr/>
        </p:nvGrpSpPr>
        <p:grpSpPr>
          <a:xfrm>
            <a:off x="16764000" y="4156075"/>
            <a:ext cx="3749398" cy="2044700"/>
            <a:chOff x="0" y="0"/>
            <a:chExt cx="3749397" cy="2044700"/>
          </a:xfrm>
        </p:grpSpPr>
        <p:sp>
          <p:nvSpPr>
            <p:cNvPr id="373" name="A weak rule"/>
            <p:cNvSpPr txBox="1"/>
            <p:nvPr/>
          </p:nvSpPr>
          <p:spPr>
            <a:xfrm>
              <a:off x="0" y="0"/>
              <a:ext cx="3749398" cy="9144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Lucida Grande"/>
                <a:defRPr sz="48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A weak rule</a:t>
              </a:r>
            </a:p>
          </p:txBody>
        </p:sp>
        <p:grpSp>
          <p:nvGrpSpPr>
            <p:cNvPr id="376" name="Group"/>
            <p:cNvGrpSpPr/>
            <p:nvPr/>
          </p:nvGrpSpPr>
          <p:grpSpPr>
            <a:xfrm>
              <a:off x="600075" y="971550"/>
              <a:ext cx="1028700" cy="1073150"/>
              <a:chOff x="0" y="0"/>
              <a:chExt cx="1028700" cy="1073150"/>
            </a:xfrm>
          </p:grpSpPr>
          <p:sp>
            <p:nvSpPr>
              <p:cNvPr id="374" name="Oval"/>
              <p:cNvSpPr/>
              <p:nvPr/>
            </p:nvSpPr>
            <p:spPr>
              <a:xfrm>
                <a:off x="0" y="0"/>
                <a:ext cx="1028700" cy="1073150"/>
              </a:xfrm>
              <a:prstGeom prst="ellipse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375" name="h"/>
              <p:cNvSpPr txBox="1"/>
              <p:nvPr/>
            </p:nvSpPr>
            <p:spPr>
              <a:xfrm>
                <a:off x="171163" y="41275"/>
                <a:ext cx="686373" cy="9906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Lucida Grande"/>
                  <a:defRPr sz="5600"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h</a:t>
                </a:r>
              </a:p>
            </p:txBody>
          </p:sp>
        </p:grpSp>
      </p:grpSp>
      <p:grpSp>
        <p:nvGrpSpPr>
          <p:cNvPr id="380" name="Group"/>
          <p:cNvGrpSpPr/>
          <p:nvPr/>
        </p:nvGrpSpPr>
        <p:grpSpPr>
          <a:xfrm>
            <a:off x="11677650" y="8661400"/>
            <a:ext cx="1028700" cy="1073150"/>
            <a:chOff x="0" y="0"/>
            <a:chExt cx="1028700" cy="1073150"/>
          </a:xfrm>
        </p:grpSpPr>
        <p:sp>
          <p:nvSpPr>
            <p:cNvPr id="378" name="Oval"/>
            <p:cNvSpPr/>
            <p:nvPr/>
          </p:nvSpPr>
          <p:spPr>
            <a:xfrm>
              <a:off x="0" y="0"/>
              <a:ext cx="1028700" cy="1073150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379" name="h"/>
            <p:cNvSpPr txBox="1"/>
            <p:nvPr/>
          </p:nvSpPr>
          <p:spPr>
            <a:xfrm>
              <a:off x="171163" y="41275"/>
              <a:ext cx="686374" cy="9906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>
              <a:lvl1pPr marL="79898" marR="79898" algn="ctr" defTabSz="1828800">
                <a:buClr>
                  <a:srgbClr val="000000"/>
                </a:buClr>
                <a:buFont typeface="Lucida Grande"/>
                <a:defRPr sz="56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h</a:t>
              </a:r>
            </a:p>
          </p:txBody>
        </p:sp>
      </p:grpSp>
      <p:grpSp>
        <p:nvGrpSpPr>
          <p:cNvPr id="383" name="Group"/>
          <p:cNvGrpSpPr/>
          <p:nvPr/>
        </p:nvGrpSpPr>
        <p:grpSpPr>
          <a:xfrm>
            <a:off x="10528300" y="4759325"/>
            <a:ext cx="5003800" cy="1701800"/>
            <a:chOff x="0" y="0"/>
            <a:chExt cx="5003800" cy="1701800"/>
          </a:xfrm>
        </p:grpSpPr>
        <p:sp>
          <p:nvSpPr>
            <p:cNvPr id="381" name="Rectangle"/>
            <p:cNvSpPr/>
            <p:nvPr/>
          </p:nvSpPr>
          <p:spPr>
            <a:xfrm>
              <a:off x="0" y="0"/>
              <a:ext cx="5003800" cy="1701800"/>
            </a:xfrm>
            <a:prstGeom prst="rect">
              <a:avLst/>
            </a:prstGeom>
            <a:solidFill>
              <a:srgbClr val="942193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382" name="Weak Learner"/>
            <p:cNvSpPr txBox="1"/>
            <p:nvPr/>
          </p:nvSpPr>
          <p:spPr>
            <a:xfrm>
              <a:off x="40347" y="330200"/>
              <a:ext cx="4923106" cy="10414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Lucida Grande"/>
                <a:defRPr sz="56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Weak Learner</a:t>
              </a:r>
            </a:p>
          </p:txBody>
        </p:sp>
      </p:grpSp>
      <p:sp>
        <p:nvSpPr>
          <p:cNvPr id="384" name="Line"/>
          <p:cNvSpPr/>
          <p:nvPr/>
        </p:nvSpPr>
        <p:spPr>
          <a:xfrm>
            <a:off x="3683000" y="5934075"/>
            <a:ext cx="6737350" cy="3175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385" name="Weighted…"/>
          <p:cNvSpPr txBox="1"/>
          <p:nvPr/>
        </p:nvSpPr>
        <p:spPr>
          <a:xfrm>
            <a:off x="4665354" y="3438525"/>
            <a:ext cx="3877292" cy="1625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/>
          <a:p>
            <a:pPr marL="81279" marR="81279" algn="ctr" defTabSz="1828800">
              <a:buClr>
                <a:srgbClr val="000000"/>
              </a:buClr>
              <a:buFont typeface="Lucida Grande"/>
              <a:defRPr sz="48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Weighted</a:t>
            </a:r>
          </a:p>
          <a:p>
            <a:pPr marL="81279" marR="81279" algn="ctr" defTabSz="1828800">
              <a:buClr>
                <a:srgbClr val="000000"/>
              </a:buClr>
              <a:buFont typeface="Lucida Grande"/>
              <a:defRPr sz="4800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 training set</a:t>
            </a:r>
          </a:p>
        </p:txBody>
      </p:sp>
      <p:pic>
        <p:nvPicPr>
          <p:cNvPr id="386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5076825"/>
            <a:ext cx="6918325" cy="650875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390" name="Group"/>
          <p:cNvGrpSpPr/>
          <p:nvPr/>
        </p:nvGrpSpPr>
        <p:grpSpPr>
          <a:xfrm>
            <a:off x="5638800" y="7912100"/>
            <a:ext cx="5334000" cy="2232025"/>
            <a:chOff x="0" y="0"/>
            <a:chExt cx="5334000" cy="2232025"/>
          </a:xfrm>
        </p:grpSpPr>
        <p:sp>
          <p:nvSpPr>
            <p:cNvPr id="387" name="Line"/>
            <p:cNvSpPr/>
            <p:nvPr/>
          </p:nvSpPr>
          <p:spPr>
            <a:xfrm>
              <a:off x="0" y="1231900"/>
              <a:ext cx="5334000" cy="317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88" name="instances"/>
            <p:cNvSpPr txBox="1"/>
            <p:nvPr/>
          </p:nvSpPr>
          <p:spPr>
            <a:xfrm>
              <a:off x="1371600" y="0"/>
              <a:ext cx="3260944" cy="9144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Lucida Grande"/>
                <a:defRPr sz="48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 instances</a:t>
              </a:r>
            </a:p>
          </p:txBody>
        </p:sp>
        <p:pic>
          <p:nvPicPr>
            <p:cNvPr id="389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600" y="1333500"/>
              <a:ext cx="3594100" cy="89852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pic>
        <p:nvPicPr>
          <p:cNvPr id="391" name="MathTypeEquation.pdf" descr="MathTypeEquation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7700" y="6692900"/>
            <a:ext cx="228600" cy="330200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396" name="Group"/>
          <p:cNvGrpSpPr/>
          <p:nvPr/>
        </p:nvGrpSpPr>
        <p:grpSpPr>
          <a:xfrm>
            <a:off x="13112750" y="8013700"/>
            <a:ext cx="7467600" cy="2980660"/>
            <a:chOff x="0" y="0"/>
            <a:chExt cx="7467600" cy="2980659"/>
          </a:xfrm>
        </p:grpSpPr>
        <p:sp>
          <p:nvSpPr>
            <p:cNvPr id="392" name="Line"/>
            <p:cNvSpPr/>
            <p:nvPr/>
          </p:nvSpPr>
          <p:spPr>
            <a:xfrm>
              <a:off x="0" y="1130300"/>
              <a:ext cx="4876800" cy="317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93" name="predictions"/>
            <p:cNvSpPr/>
            <p:nvPr/>
          </p:nvSpPr>
          <p:spPr>
            <a:xfrm>
              <a:off x="625475" y="0"/>
              <a:ext cx="38608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Lucida Grande"/>
                <a:defRPr sz="48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predictions</a:t>
              </a:r>
            </a:p>
          </p:txBody>
        </p:sp>
        <p:pic>
          <p:nvPicPr>
            <p:cNvPr id="394" name="image.pdf" descr="image.pdf"/>
            <p:cNvPicPr>
              <a:picLocks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9050" y="1260475"/>
              <a:ext cx="7448550" cy="96202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395" name="{-1,+1}"/>
            <p:cNvSpPr/>
            <p:nvPr/>
          </p:nvSpPr>
          <p:spPr>
            <a:xfrm>
              <a:off x="5532297" y="1710659"/>
              <a:ext cx="1270001" cy="1270001"/>
            </a:xfrm>
            <a:prstGeom prst="lin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400"/>
              </a:lvl1pPr>
            </a:lstStyle>
            <a:p>
              <a:r>
                <a:t>{-1,+1}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3" animBg="1" advAuto="0"/>
      <p:bldP spid="369" grpId="5" animBg="1" advAuto="0"/>
      <p:bldP spid="372" grpId="9" animBg="1" advAuto="0"/>
      <p:bldP spid="377" grpId="4" animBg="1" advAuto="0"/>
      <p:bldP spid="380" grpId="6" animBg="1" advAuto="0"/>
      <p:bldP spid="383" grpId="2" animBg="1" advAuto="0"/>
      <p:bldP spid="384" grpId="1" animBg="1" advAuto="0"/>
      <p:bldP spid="390" grpId="7" animBg="1" advAuto="0"/>
      <p:bldP spid="396" grpId="8" animBg="1" advAuto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Logitboost 20% No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Logitboost</a:t>
            </a:r>
          </a:p>
          <a:p>
            <a:r>
              <a:t>20% Noise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41400"/>
            <a:ext cx="18288000" cy="1164431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8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41400"/>
            <a:ext cx="18288000" cy="1164431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0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41400"/>
            <a:ext cx="18288000" cy="1164431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41400"/>
            <a:ext cx="18288000" cy="1164431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4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41400"/>
            <a:ext cx="18288000" cy="1164431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Robustboost 20% No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Robustboost</a:t>
            </a:r>
          </a:p>
          <a:p>
            <a:r>
              <a:t>20% Noise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8" name="letter_FIJ_20noise_RB_eps0.23_theta64.0 20.pdf" descr="letter_FIJ_20noise_RB_eps0.23_theta64.0 2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19227800" cy="1372393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0" name="letter_FIJ_20noise_RB_eps0.23_theta64.0 50.pdf" descr="letter_FIJ_20noise_RB_eps0.23_theta64.0 5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19227800" cy="1372393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" name="letter_FIJ_20noise_RB_eps0.23_theta64.0 101.pdf" descr="letter_FIJ_20noise_RB_eps0.23_theta64.0 10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19227800" cy="1372393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roup"/>
          <p:cNvGrpSpPr/>
          <p:nvPr/>
        </p:nvGrpSpPr>
        <p:grpSpPr>
          <a:xfrm>
            <a:off x="4876800" y="9417050"/>
            <a:ext cx="14665325" cy="1190625"/>
            <a:chOff x="0" y="0"/>
            <a:chExt cx="14665325" cy="1190625"/>
          </a:xfrm>
        </p:grpSpPr>
        <p:sp>
          <p:nvSpPr>
            <p:cNvPr id="400" name="Rectangle"/>
            <p:cNvSpPr/>
            <p:nvPr/>
          </p:nvSpPr>
          <p:spPr>
            <a:xfrm>
              <a:off x="7086600" y="555625"/>
              <a:ext cx="4876800" cy="457200"/>
            </a:xfrm>
            <a:prstGeom prst="rect">
              <a:avLst/>
            </a:prstGeom>
            <a:solidFill>
              <a:srgbClr val="942193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401" name="Line"/>
            <p:cNvSpPr/>
            <p:nvPr/>
          </p:nvSpPr>
          <p:spPr>
            <a:xfrm>
              <a:off x="12115800" y="784225"/>
              <a:ext cx="1358900" cy="31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404" name="Group"/>
            <p:cNvGrpSpPr/>
            <p:nvPr/>
          </p:nvGrpSpPr>
          <p:grpSpPr>
            <a:xfrm>
              <a:off x="13792200" y="327025"/>
              <a:ext cx="863600" cy="863600"/>
              <a:chOff x="0" y="0"/>
              <a:chExt cx="863600" cy="863600"/>
            </a:xfrm>
          </p:grpSpPr>
          <p:sp>
            <p:nvSpPr>
              <p:cNvPr id="402" name="Circle"/>
              <p:cNvSpPr/>
              <p:nvPr/>
            </p:nvSpPr>
            <p:spPr>
              <a:xfrm>
                <a:off x="0" y="0"/>
                <a:ext cx="863600" cy="863600"/>
              </a:xfrm>
              <a:prstGeom prst="ellipse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403" name="Text"/>
              <p:cNvSpPr txBox="1"/>
              <p:nvPr/>
            </p:nvSpPr>
            <p:spPr>
              <a:xfrm>
                <a:off x="212860" y="0"/>
                <a:ext cx="437880" cy="8636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Lucida Grande"/>
                  <a:defRPr sz="4800"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405" name="Line"/>
            <p:cNvSpPr/>
            <p:nvPr/>
          </p:nvSpPr>
          <p:spPr>
            <a:xfrm>
              <a:off x="2635250" y="777875"/>
              <a:ext cx="4321175" cy="317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pic>
          <p:nvPicPr>
            <p:cNvPr id="406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038975" cy="71755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407" name="image.pdf" descr="image.pd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65225" y="317500"/>
              <a:ext cx="800100" cy="8001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411" name="Group"/>
          <p:cNvGrpSpPr/>
          <p:nvPr/>
        </p:nvGrpSpPr>
        <p:grpSpPr>
          <a:xfrm>
            <a:off x="12158105" y="2999667"/>
            <a:ext cx="9201839" cy="8378120"/>
            <a:chOff x="0" y="0"/>
            <a:chExt cx="9201838" cy="8378119"/>
          </a:xfrm>
        </p:grpSpPr>
        <p:sp>
          <p:nvSpPr>
            <p:cNvPr id="409" name="Oval"/>
            <p:cNvSpPr/>
            <p:nvPr/>
          </p:nvSpPr>
          <p:spPr>
            <a:xfrm rot="20100000">
              <a:off x="3992349" y="455259"/>
              <a:ext cx="3810001" cy="7467601"/>
            </a:xfrm>
            <a:prstGeom prst="ellipse">
              <a:avLst/>
            </a:prstGeom>
            <a:solidFill>
              <a:srgbClr val="00A8AA">
                <a:alpha val="55000"/>
              </a:srgbClr>
            </a:solidFill>
            <a:ln w="50800" cap="rnd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410" name="Line"/>
            <p:cNvSpPr/>
            <p:nvPr/>
          </p:nvSpPr>
          <p:spPr>
            <a:xfrm>
              <a:off x="0" y="5356932"/>
              <a:ext cx="4313795" cy="2906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691" y="2312"/>
                    <a:pt x="7783" y="4625"/>
                    <a:pt x="4200" y="7928"/>
                  </a:cubicBezTo>
                  <a:cubicBezTo>
                    <a:pt x="618" y="11232"/>
                    <a:pt x="362" y="15527"/>
                    <a:pt x="106" y="19821"/>
                  </a:cubicBezTo>
                  <a:lnTo>
                    <a:pt x="0" y="21600"/>
                  </a:lnTo>
                </a:path>
              </a:pathLst>
            </a:custGeom>
            <a:noFill/>
            <a:ln w="76200" cap="flat">
              <a:solidFill>
                <a:srgbClr val="00A8AA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sp>
        <p:nvSpPr>
          <p:cNvPr id="412" name="The boosting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boosting process</a:t>
            </a:r>
          </a:p>
        </p:txBody>
      </p:sp>
      <p:sp>
        <p:nvSpPr>
          <p:cNvPr id="413" name="Text"/>
          <p:cNvSpPr txBox="1"/>
          <p:nvPr/>
        </p:nvSpPr>
        <p:spPr>
          <a:xfrm>
            <a:off x="5768975" y="3048000"/>
            <a:ext cx="1071881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000000"/>
              </a:buClr>
              <a:buFont typeface="Times New Roman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     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3048000" y="5838825"/>
            <a:ext cx="11610975" cy="1441450"/>
            <a:chOff x="0" y="0"/>
            <a:chExt cx="11610975" cy="1441450"/>
          </a:xfrm>
        </p:grpSpPr>
        <p:grpSp>
          <p:nvGrpSpPr>
            <p:cNvPr id="416" name="Group"/>
            <p:cNvGrpSpPr/>
            <p:nvPr/>
          </p:nvGrpSpPr>
          <p:grpSpPr>
            <a:xfrm>
              <a:off x="6670675" y="85725"/>
              <a:ext cx="4940300" cy="1355725"/>
              <a:chOff x="0" y="0"/>
              <a:chExt cx="4940300" cy="1355725"/>
            </a:xfrm>
          </p:grpSpPr>
          <p:sp>
            <p:nvSpPr>
              <p:cNvPr id="414" name="Rectangle"/>
              <p:cNvSpPr/>
              <p:nvPr/>
            </p:nvSpPr>
            <p:spPr>
              <a:xfrm>
                <a:off x="0" y="0"/>
                <a:ext cx="4940300" cy="1355725"/>
              </a:xfrm>
              <a:prstGeom prst="rect">
                <a:avLst/>
              </a:prstGeom>
              <a:solidFill>
                <a:srgbClr val="942193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415" name="weak learner"/>
              <p:cNvSpPr txBox="1"/>
              <p:nvPr/>
            </p:nvSpPr>
            <p:spPr>
              <a:xfrm>
                <a:off x="439330" y="220662"/>
                <a:ext cx="4061640" cy="9144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Lucida Grande"/>
                  <a:defRPr sz="4800"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weak learner</a:t>
                </a:r>
              </a:p>
            </p:txBody>
          </p:sp>
        </p:grpSp>
        <p:sp>
          <p:nvSpPr>
            <p:cNvPr id="417" name="Line"/>
            <p:cNvSpPr/>
            <p:nvPr/>
          </p:nvSpPr>
          <p:spPr>
            <a:xfrm>
              <a:off x="2228850" y="825500"/>
              <a:ext cx="4321175" cy="317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pic>
          <p:nvPicPr>
            <p:cNvPr id="418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140450" cy="71755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424" name="Group"/>
          <p:cNvGrpSpPr/>
          <p:nvPr/>
        </p:nvGrpSpPr>
        <p:grpSpPr>
          <a:xfrm>
            <a:off x="17729200" y="8610600"/>
            <a:ext cx="1085850" cy="1085850"/>
            <a:chOff x="0" y="0"/>
            <a:chExt cx="1085850" cy="1085850"/>
          </a:xfrm>
        </p:grpSpPr>
        <p:sp>
          <p:nvSpPr>
            <p:cNvPr id="420" name="Circle"/>
            <p:cNvSpPr/>
            <p:nvPr/>
          </p:nvSpPr>
          <p:spPr>
            <a:xfrm>
              <a:off x="0" y="0"/>
              <a:ext cx="171450" cy="171450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421" name="Circle"/>
            <p:cNvSpPr/>
            <p:nvPr/>
          </p:nvSpPr>
          <p:spPr>
            <a:xfrm>
              <a:off x="304800" y="304800"/>
              <a:ext cx="171450" cy="171450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422" name="Circle"/>
            <p:cNvSpPr/>
            <p:nvPr/>
          </p:nvSpPr>
          <p:spPr>
            <a:xfrm>
              <a:off x="609600" y="609600"/>
              <a:ext cx="171450" cy="171450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423" name="Circle"/>
            <p:cNvSpPr/>
            <p:nvPr/>
          </p:nvSpPr>
          <p:spPr>
            <a:xfrm>
              <a:off x="914400" y="914400"/>
              <a:ext cx="171450" cy="171450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grpSp>
        <p:nvGrpSpPr>
          <p:cNvPr id="430" name="Group"/>
          <p:cNvGrpSpPr/>
          <p:nvPr/>
        </p:nvGrpSpPr>
        <p:grpSpPr>
          <a:xfrm>
            <a:off x="3686175" y="3787775"/>
            <a:ext cx="10972800" cy="1358900"/>
            <a:chOff x="0" y="0"/>
            <a:chExt cx="10972800" cy="1358900"/>
          </a:xfrm>
        </p:grpSpPr>
        <p:grpSp>
          <p:nvGrpSpPr>
            <p:cNvPr id="427" name="Group"/>
            <p:cNvGrpSpPr/>
            <p:nvPr/>
          </p:nvGrpSpPr>
          <p:grpSpPr>
            <a:xfrm>
              <a:off x="6032500" y="0"/>
              <a:ext cx="4940300" cy="1358900"/>
              <a:chOff x="0" y="0"/>
              <a:chExt cx="4940300" cy="1358900"/>
            </a:xfrm>
          </p:grpSpPr>
          <p:sp>
            <p:nvSpPr>
              <p:cNvPr id="425" name="Rectangle"/>
              <p:cNvSpPr/>
              <p:nvPr/>
            </p:nvSpPr>
            <p:spPr>
              <a:xfrm>
                <a:off x="0" y="0"/>
                <a:ext cx="4940300" cy="1358900"/>
              </a:xfrm>
              <a:prstGeom prst="rect">
                <a:avLst/>
              </a:prstGeom>
              <a:solidFill>
                <a:srgbClr val="942193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426" name="weak learner"/>
              <p:cNvSpPr txBox="1"/>
              <p:nvPr/>
            </p:nvSpPr>
            <p:spPr>
              <a:xfrm>
                <a:off x="439330" y="222250"/>
                <a:ext cx="4061640" cy="9144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Lucida Grande"/>
                  <a:defRPr sz="4800"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weak learner</a:t>
                </a:r>
              </a:p>
            </p:txBody>
          </p:sp>
        </p:grpSp>
        <p:sp>
          <p:nvSpPr>
            <p:cNvPr id="428" name="Line"/>
            <p:cNvSpPr/>
            <p:nvPr/>
          </p:nvSpPr>
          <p:spPr>
            <a:xfrm>
              <a:off x="1590675" y="742950"/>
              <a:ext cx="4321175" cy="317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pic>
          <p:nvPicPr>
            <p:cNvPr id="429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2225"/>
              <a:ext cx="5568950" cy="62547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436" name="Group"/>
          <p:cNvGrpSpPr/>
          <p:nvPr/>
        </p:nvGrpSpPr>
        <p:grpSpPr>
          <a:xfrm>
            <a:off x="14903450" y="4146550"/>
            <a:ext cx="2470150" cy="876300"/>
            <a:chOff x="0" y="0"/>
            <a:chExt cx="2470150" cy="876300"/>
          </a:xfrm>
        </p:grpSpPr>
        <p:sp>
          <p:nvSpPr>
            <p:cNvPr id="431" name="Line"/>
            <p:cNvSpPr/>
            <p:nvPr/>
          </p:nvSpPr>
          <p:spPr>
            <a:xfrm>
              <a:off x="0" y="384175"/>
              <a:ext cx="1358900" cy="31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434" name="Group"/>
            <p:cNvGrpSpPr/>
            <p:nvPr/>
          </p:nvGrpSpPr>
          <p:grpSpPr>
            <a:xfrm>
              <a:off x="1606550" y="12700"/>
              <a:ext cx="863600" cy="863600"/>
              <a:chOff x="0" y="0"/>
              <a:chExt cx="863600" cy="863600"/>
            </a:xfrm>
          </p:grpSpPr>
          <p:sp>
            <p:nvSpPr>
              <p:cNvPr id="432" name="Circle"/>
              <p:cNvSpPr/>
              <p:nvPr/>
            </p:nvSpPr>
            <p:spPr>
              <a:xfrm>
                <a:off x="0" y="0"/>
                <a:ext cx="863600" cy="863600"/>
              </a:xfrm>
              <a:prstGeom prst="ellipse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433" name="Text"/>
              <p:cNvSpPr txBox="1"/>
              <p:nvPr/>
            </p:nvSpPr>
            <p:spPr>
              <a:xfrm>
                <a:off x="212860" y="0"/>
                <a:ext cx="437880" cy="8636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Lucida Grande"/>
                  <a:defRPr sz="4800"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pic>
          <p:nvPicPr>
            <p:cNvPr id="435" name="image.pdf" descr="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89100" y="0"/>
              <a:ext cx="628650" cy="8001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447" name="Group"/>
          <p:cNvGrpSpPr/>
          <p:nvPr/>
        </p:nvGrpSpPr>
        <p:grpSpPr>
          <a:xfrm>
            <a:off x="3568700" y="7219950"/>
            <a:ext cx="14243050" cy="1190625"/>
            <a:chOff x="0" y="0"/>
            <a:chExt cx="14243050" cy="1190625"/>
          </a:xfrm>
        </p:grpSpPr>
        <p:grpSp>
          <p:nvGrpSpPr>
            <p:cNvPr id="440" name="Group"/>
            <p:cNvGrpSpPr/>
            <p:nvPr/>
          </p:nvGrpSpPr>
          <p:grpSpPr>
            <a:xfrm>
              <a:off x="0" y="0"/>
              <a:ext cx="11550650" cy="1012825"/>
              <a:chOff x="0" y="0"/>
              <a:chExt cx="11550650" cy="1012825"/>
            </a:xfrm>
          </p:grpSpPr>
          <p:sp>
            <p:nvSpPr>
              <p:cNvPr id="437" name="Rectangle"/>
              <p:cNvSpPr/>
              <p:nvPr/>
            </p:nvSpPr>
            <p:spPr>
              <a:xfrm>
                <a:off x="6673850" y="555625"/>
                <a:ext cx="4876800" cy="457200"/>
              </a:xfrm>
              <a:prstGeom prst="rect">
                <a:avLst/>
              </a:prstGeom>
              <a:solidFill>
                <a:srgbClr val="942193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438" name="Line"/>
              <p:cNvSpPr/>
              <p:nvPr/>
            </p:nvSpPr>
            <p:spPr>
              <a:xfrm>
                <a:off x="2222500" y="777875"/>
                <a:ext cx="4321175" cy="317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439" name="image.pdf" descr="image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6213475" cy="71755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446" name="Group"/>
            <p:cNvGrpSpPr/>
            <p:nvPr/>
          </p:nvGrpSpPr>
          <p:grpSpPr>
            <a:xfrm>
              <a:off x="11703050" y="323850"/>
              <a:ext cx="2540000" cy="866775"/>
              <a:chOff x="0" y="0"/>
              <a:chExt cx="2540000" cy="866775"/>
            </a:xfrm>
          </p:grpSpPr>
          <p:sp>
            <p:nvSpPr>
              <p:cNvPr id="441" name="Line"/>
              <p:cNvSpPr/>
              <p:nvPr/>
            </p:nvSpPr>
            <p:spPr>
              <a:xfrm>
                <a:off x="0" y="460375"/>
                <a:ext cx="1358900" cy="3176"/>
              </a:xfrm>
              <a:prstGeom prst="line">
                <a:avLst/>
              </a:prstGeom>
              <a:noFill/>
              <a:ln w="762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444" name="Group"/>
              <p:cNvGrpSpPr/>
              <p:nvPr/>
            </p:nvGrpSpPr>
            <p:grpSpPr>
              <a:xfrm>
                <a:off x="1676400" y="3175"/>
                <a:ext cx="863600" cy="863600"/>
                <a:chOff x="0" y="0"/>
                <a:chExt cx="863600" cy="863600"/>
              </a:xfrm>
            </p:grpSpPr>
            <p:sp>
              <p:nvSpPr>
                <p:cNvPr id="442" name="Circle"/>
                <p:cNvSpPr/>
                <p:nvPr/>
              </p:nvSpPr>
              <p:spPr>
                <a:xfrm>
                  <a:off x="0" y="0"/>
                  <a:ext cx="863600" cy="863600"/>
                </a:xfrm>
                <a:prstGeom prst="ellipse">
                  <a:avLst/>
                </a:prstGeom>
                <a:solidFill>
                  <a:srgbClr val="00D2A9"/>
                </a:solidFill>
                <a:ln w="12700" cap="flat">
                  <a:solidFill>
                    <a:srgbClr val="434ED6"/>
                  </a:solidFill>
                  <a:prstDash val="solid"/>
                  <a:round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marL="81279" marR="81279" defTabSz="1828800">
                    <a:defRPr sz="48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pPr>
                  <a:endParaRPr/>
                </a:p>
              </p:txBody>
            </p:sp>
            <p:sp>
              <p:nvSpPr>
                <p:cNvPr id="443" name="Text"/>
                <p:cNvSpPr txBox="1"/>
                <p:nvPr/>
              </p:nvSpPr>
              <p:spPr>
                <a:xfrm>
                  <a:off x="212860" y="0"/>
                  <a:ext cx="437880" cy="863600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76200" tIns="76200" rIns="76200" bIns="76200" numCol="1" anchor="ctr">
                  <a:spAutoFit/>
                </a:bodyPr>
                <a:lstStyle>
                  <a:lvl1pPr marL="79898" marR="79898" algn="ctr" defTabSz="1828800">
                    <a:buClr>
                      <a:srgbClr val="000000"/>
                    </a:buClr>
                    <a:buFont typeface="Lucida Grande"/>
                    <a:defRPr sz="4800">
                      <a:uFill>
                        <a:solidFill>
                          <a:srgbClr val="000000"/>
                        </a:solidFill>
                      </a:u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lvl1pPr>
                </a:lstStyle>
                <a:p>
                  <a:r>
                    <a:t> </a:t>
                  </a:r>
                </a:p>
              </p:txBody>
            </p:sp>
          </p:grpSp>
          <p:pic>
            <p:nvPicPr>
              <p:cNvPr id="445" name="image.pdf" descr="image.pdf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2600" y="0"/>
                <a:ext cx="742950" cy="80010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</p:grpSp>
      <p:grpSp>
        <p:nvGrpSpPr>
          <p:cNvPr id="453" name="Group"/>
          <p:cNvGrpSpPr/>
          <p:nvPr/>
        </p:nvGrpSpPr>
        <p:grpSpPr>
          <a:xfrm>
            <a:off x="14782800" y="6276975"/>
            <a:ext cx="2590800" cy="879475"/>
            <a:chOff x="0" y="0"/>
            <a:chExt cx="2590800" cy="879475"/>
          </a:xfrm>
        </p:grpSpPr>
        <p:sp>
          <p:nvSpPr>
            <p:cNvPr id="448" name="Line"/>
            <p:cNvSpPr/>
            <p:nvPr/>
          </p:nvSpPr>
          <p:spPr>
            <a:xfrm>
              <a:off x="0" y="428625"/>
              <a:ext cx="1358900" cy="3176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451" name="Group"/>
            <p:cNvGrpSpPr/>
            <p:nvPr/>
          </p:nvGrpSpPr>
          <p:grpSpPr>
            <a:xfrm>
              <a:off x="1727200" y="15875"/>
              <a:ext cx="863600" cy="863600"/>
              <a:chOff x="0" y="0"/>
              <a:chExt cx="863600" cy="863600"/>
            </a:xfrm>
          </p:grpSpPr>
          <p:sp>
            <p:nvSpPr>
              <p:cNvPr id="449" name="Circle"/>
              <p:cNvSpPr/>
              <p:nvPr/>
            </p:nvSpPr>
            <p:spPr>
              <a:xfrm>
                <a:off x="0" y="0"/>
                <a:ext cx="863600" cy="863600"/>
              </a:xfrm>
              <a:prstGeom prst="ellipse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450" name="Text"/>
              <p:cNvSpPr txBox="1"/>
              <p:nvPr/>
            </p:nvSpPr>
            <p:spPr>
              <a:xfrm>
                <a:off x="212860" y="0"/>
                <a:ext cx="437880" cy="8636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Lucida Grande"/>
                  <a:defRPr sz="4800"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pic>
          <p:nvPicPr>
            <p:cNvPr id="452" name="image.pdf" descr="image.pdf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87525" y="0"/>
              <a:ext cx="742950" cy="8001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456" name="Group"/>
          <p:cNvGrpSpPr/>
          <p:nvPr/>
        </p:nvGrpSpPr>
        <p:grpSpPr>
          <a:xfrm>
            <a:off x="5514975" y="11509375"/>
            <a:ext cx="13109575" cy="1104900"/>
            <a:chOff x="0" y="0"/>
            <a:chExt cx="13109575" cy="1104900"/>
          </a:xfrm>
        </p:grpSpPr>
        <p:pic>
          <p:nvPicPr>
            <p:cNvPr id="454" name="image.pdf" descr="image.pdf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13109575" cy="11049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455" name="..."/>
            <p:cNvSpPr txBox="1"/>
            <p:nvPr/>
          </p:nvSpPr>
          <p:spPr>
            <a:xfrm>
              <a:off x="8861425" y="98425"/>
              <a:ext cx="754380" cy="875804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...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7" animBg="1" advAuto="0"/>
      <p:bldP spid="411" grpId="8" animBg="1" advAuto="0"/>
      <p:bldP spid="419" grpId="3" animBg="1" advAuto="0"/>
      <p:bldP spid="424" grpId="6" animBg="1" advAuto="0"/>
      <p:bldP spid="430" grpId="1" animBg="1" advAuto="0"/>
      <p:bldP spid="436" grpId="2" animBg="1" advAuto="0"/>
      <p:bldP spid="447" grpId="5" animBg="1" advAuto="0"/>
      <p:bldP spid="453" grpId="4" animBg="1" advAuto="0"/>
      <p:bldP spid="456" grpId="9" animBg="1" advAuto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letter_FIJ_20noise_RB_eps0.23_theta64.0 201.pdf" descr="letter_FIJ_20noise_RB_eps0.23_theta64.0 20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19227800" cy="1372393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6" name="letter_FIJ_20noise_RB_eps0.23_theta64.0 251.pdf" descr="letter_FIJ_20noise_RB_eps0.23_theta64.0 25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19227800" cy="1372393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8" name="letter_FIJ_20noise_RB_eps0.23_theta64.0 301.pdf" descr="letter_FIJ_20noise_RB_eps0.23_theta64.0 30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19227800" cy="1372393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0" name="letter_FIJ_20noise_RB_eps0.23_theta64.0 351.pdf" descr="letter_FIJ_20noise_RB_eps0.23_theta64.0 35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19227800" cy="1372393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2" name="letter_FIJ_20noise_RB_eps0.23_theta64.0 401.pdf" descr="letter_FIJ_20noise_RB_eps0.23_theta64.0 40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19227800" cy="1372393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letter_FIJ_20noise_RB_eps0.23_theta64.0 432.pdf" descr="letter_FIJ_20noise_RB_eps0.23_theta64.0 43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19227800" cy="1372393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6" name="Picture 8.png" descr="Picture 8.png"/>
          <p:cNvPicPr>
            <a:picLocks noChangeAspect="1"/>
          </p:cNvPicPr>
          <p:nvPr/>
        </p:nvPicPr>
        <p:blipFill>
          <a:blip r:embed="rId2"/>
          <a:srcRect l="668" t="1107" r="17273" b="3191"/>
          <a:stretch>
            <a:fillRect/>
          </a:stretch>
        </p:blipFill>
        <p:spPr>
          <a:xfrm>
            <a:off x="4470399" y="1981200"/>
            <a:ext cx="15386941" cy="10972800"/>
          </a:xfrm>
          <a:prstGeom prst="rect">
            <a:avLst/>
          </a:prstGeom>
          <a:ln w="25400">
            <a:miter lim="400000"/>
          </a:ln>
        </p:spPr>
      </p:pic>
      <p:sp>
        <p:nvSpPr>
          <p:cNvPr id="2267" name="JBoost V2.0"/>
          <p:cNvSpPr txBox="1"/>
          <p:nvPr/>
        </p:nvSpPr>
        <p:spPr>
          <a:xfrm>
            <a:off x="8803707" y="279400"/>
            <a:ext cx="4654477" cy="13208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algn="ctr" defTabSz="812800">
              <a:defRPr sz="7600"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JBoost V2.0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Parallelizing Boo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400"/>
              </a:spcBef>
              <a:defRPr sz="6800"/>
            </a:lvl1pPr>
          </a:lstStyle>
          <a:p>
            <a:r>
              <a:t>Parallelizing Boosting</a:t>
            </a:r>
          </a:p>
        </p:txBody>
      </p:sp>
      <p:sp>
        <p:nvSpPr>
          <p:cNvPr id="2270" name="Map-reduce not good because stateless…"/>
          <p:cNvSpPr txBox="1">
            <a:spLocks noGrp="1"/>
          </p:cNvSpPr>
          <p:nvPr>
            <p:ph type="body" idx="1"/>
          </p:nvPr>
        </p:nvSpPr>
        <p:spPr>
          <a:xfrm>
            <a:off x="4826000" y="2743200"/>
            <a:ext cx="14706600" cy="10109200"/>
          </a:xfrm>
          <a:prstGeom prst="rect">
            <a:avLst/>
          </a:prstGeom>
        </p:spPr>
        <p:txBody>
          <a:bodyPr/>
          <a:lstStyle/>
          <a:p>
            <a:pPr marL="2008909" indent="-1246909"/>
            <a:r>
              <a:t>Map-reduce not good because stateless</a:t>
            </a:r>
          </a:p>
          <a:p>
            <a:pPr marL="2008909" indent="-1246909"/>
            <a:r>
              <a:t>Split features among slaves. Data stays in memory between iterations.</a:t>
            </a:r>
          </a:p>
          <a:p>
            <a:pPr marL="2349500" lvl="1"/>
            <a:r>
              <a:t>Each slave finds his best weak rule</a:t>
            </a:r>
          </a:p>
          <a:p>
            <a:pPr marL="2349500" lvl="1"/>
            <a:r>
              <a:t>Master chooses overall best weak rule.</a:t>
            </a:r>
          </a:p>
          <a:p>
            <a:pPr marL="2008909" indent="-1246909"/>
            <a:r>
              <a:t>When weights get very skewed, flush memory and collect examples filtering them by weight.</a:t>
            </a:r>
          </a:p>
          <a:p>
            <a:pPr marL="2349500" lvl="1"/>
            <a:r>
              <a:t>Concentrates on the hard examples</a:t>
            </a:r>
          </a:p>
          <a:p>
            <a:pPr marL="2008909" indent="-1246909"/>
            <a:r>
              <a:t>Can be combined with Co-training / Active learning.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0" grpId="1" build="p" bldLvl="5" animBg="1" advAuto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Co-training"/>
          <p:cNvSpPr txBox="1"/>
          <p:nvPr/>
        </p:nvSpPr>
        <p:spPr>
          <a:xfrm>
            <a:off x="3048000" y="3949700"/>
            <a:ext cx="17653000" cy="3225800"/>
          </a:xfrm>
          <a:prstGeom prst="rect">
            <a:avLst/>
          </a:prstGeom>
          <a:ln w="25400">
            <a:miter lim="400000"/>
          </a:ln>
          <a:effectLst>
            <a:outerShdw blurRad="127000" dist="76200" dir="2700000" rotWithShape="0">
              <a:srgbClr val="9A6E0D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just">
            <a:spAutoFit/>
          </a:bodyPr>
          <a:lstStyle>
            <a:lvl1pPr marL="81279" marR="81279" algn="ctr" defTabSz="1828800">
              <a:defRPr sz="18000">
                <a:solidFill>
                  <a:srgbClr val="660B01"/>
                </a:solidFill>
                <a:uFill>
                  <a:solidFill>
                    <a:srgbClr val="000000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Co-training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4" name="cam1_a.jpg" descr="cam1_a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571625"/>
            <a:ext cx="5737225" cy="4302125"/>
          </a:xfrm>
          <a:prstGeom prst="rect">
            <a:avLst/>
          </a:prstGeom>
          <a:ln w="12700"/>
        </p:spPr>
      </p:pic>
      <p:pic>
        <p:nvPicPr>
          <p:cNvPr id="2275" name="cam1_bs.jpg" descr="cam1_bs.jp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6416675"/>
            <a:ext cx="5737225" cy="4302125"/>
          </a:xfrm>
          <a:prstGeom prst="rect">
            <a:avLst/>
          </a:prstGeom>
          <a:ln w="12700"/>
        </p:spPr>
      </p:pic>
      <p:pic>
        <p:nvPicPr>
          <p:cNvPr id="2276" name="cam2_a.jpg" descr="cam2_a.jp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675" y="1574800"/>
            <a:ext cx="5737225" cy="4302125"/>
          </a:xfrm>
          <a:prstGeom prst="rect">
            <a:avLst/>
          </a:prstGeom>
          <a:ln w="12700"/>
        </p:spPr>
      </p:pic>
      <p:pic>
        <p:nvPicPr>
          <p:cNvPr id="2277" name="cam2_bs.jpg" descr="cam2_bs.jp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623800" y="6448425"/>
            <a:ext cx="5737225" cy="4302125"/>
          </a:xfrm>
          <a:prstGeom prst="rect">
            <a:avLst/>
          </a:prstGeom>
          <a:ln w="12700"/>
        </p:spPr>
      </p:pic>
      <p:sp>
        <p:nvSpPr>
          <p:cNvPr id="2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580349" y="13131800"/>
            <a:ext cx="749301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Main property of Adaboost"/>
          <p:cNvSpPr txBox="1">
            <a:spLocks noGrp="1"/>
          </p:cNvSpPr>
          <p:nvPr>
            <p:ph type="title"/>
          </p:nvPr>
        </p:nvSpPr>
        <p:spPr>
          <a:xfrm>
            <a:off x="4419600" y="260350"/>
            <a:ext cx="15544800" cy="4203700"/>
          </a:xfrm>
          <a:prstGeom prst="rect">
            <a:avLst/>
          </a:prstGeom>
        </p:spPr>
        <p:txBody>
          <a:bodyPr/>
          <a:lstStyle/>
          <a:p>
            <a:r>
              <a:t>Main property of Adaboost</a:t>
            </a:r>
          </a:p>
        </p:txBody>
      </p:sp>
      <p:sp>
        <p:nvSpPr>
          <p:cNvPr id="461" name="If advantages of weak rules over random guessing are: γ1,γ2,..,γT then  training error of final rule is at most"/>
          <p:cNvSpPr txBox="1">
            <a:spLocks noGrp="1"/>
          </p:cNvSpPr>
          <p:nvPr>
            <p:ph type="body" sz="half" idx="1"/>
          </p:nvPr>
        </p:nvSpPr>
        <p:spPr>
          <a:xfrm>
            <a:off x="4702175" y="4464050"/>
            <a:ext cx="14979650" cy="6680200"/>
          </a:xfrm>
          <a:prstGeom prst="rect">
            <a:avLst/>
          </a:prstGeom>
        </p:spPr>
        <p:txBody>
          <a:bodyPr/>
          <a:lstStyle/>
          <a:p>
            <a:pPr marL="767080">
              <a:buClr>
                <a:srgbClr val="000000"/>
              </a:buClr>
              <a:buSzTx/>
              <a:buFont typeface="Arial"/>
              <a:buNone/>
            </a:pPr>
            <a:r>
              <a:t>If advantages of weak rules over random guessing are: </a:t>
            </a:r>
            <a:r>
              <a:rPr>
                <a:solidFill>
                  <a:srgbClr val="FF4C00"/>
                </a:solidFill>
                <a:uFill>
                  <a:solidFill>
                    <a:srgbClr val="FF4C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g</a:t>
            </a:r>
            <a:r>
              <a:rPr sz="4000">
                <a:solidFill>
                  <a:srgbClr val="FF4C00"/>
                </a:solidFill>
                <a:uFill>
                  <a:solidFill>
                    <a:srgbClr val="FF4C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1</a:t>
            </a:r>
            <a:r>
              <a:rPr>
                <a:solidFill>
                  <a:srgbClr val="FF4C00"/>
                </a:solidFill>
                <a:uFill>
                  <a:solidFill>
                    <a:srgbClr val="FF4C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,g</a:t>
            </a:r>
            <a:r>
              <a:rPr sz="4000">
                <a:solidFill>
                  <a:srgbClr val="FF4C00"/>
                </a:solidFill>
                <a:uFill>
                  <a:solidFill>
                    <a:srgbClr val="FF4C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2</a:t>
            </a:r>
            <a:r>
              <a:rPr>
                <a:solidFill>
                  <a:srgbClr val="FF4C00"/>
                </a:solidFill>
                <a:uFill>
                  <a:solidFill>
                    <a:srgbClr val="FF4C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,..,g</a:t>
            </a:r>
            <a:r>
              <a:rPr sz="4000" b="1">
                <a:solidFill>
                  <a:srgbClr val="FF4C00"/>
                </a:solidFill>
                <a:uFill>
                  <a:solidFill>
                    <a:srgbClr val="FF4C00"/>
                  </a:solidFill>
                </a:u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>
                <a:solidFill>
                  <a:srgbClr val="FF4C00"/>
                </a:solidFill>
                <a:uFill>
                  <a:solidFill>
                    <a:srgbClr val="FF4C00"/>
                  </a:solidFill>
                </a:uFill>
                <a:latin typeface="Arial"/>
                <a:ea typeface="Arial"/>
                <a:cs typeface="Arial"/>
                <a:sym typeface="Arial"/>
              </a:rPr>
              <a:t> </a:t>
            </a:r>
            <a:r>
              <a:t>then </a:t>
            </a:r>
            <a:br/>
            <a:r>
              <a:rPr>
                <a:solidFill>
                  <a:srgbClr val="4349AA"/>
                </a:solidFill>
                <a:uFill>
                  <a:solidFill>
                    <a:srgbClr val="4349AA"/>
                  </a:solidFill>
                </a:uFill>
              </a:rPr>
              <a:t>training error</a:t>
            </a:r>
            <a:r>
              <a:t> of final rule is at most</a:t>
            </a:r>
          </a:p>
        </p:txBody>
      </p:sp>
      <p:pic>
        <p:nvPicPr>
          <p:cNvPr id="462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7781925"/>
            <a:ext cx="5654675" cy="21209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0" name="scatter.png" descr="scatter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85025" y="4038600"/>
            <a:ext cx="9858375" cy="8007350"/>
          </a:xfrm>
          <a:prstGeom prst="rect">
            <a:avLst/>
          </a:prstGeom>
          <a:ln w="25400">
            <a:miter lim="400000"/>
          </a:ln>
        </p:spPr>
      </p:pic>
      <p:sp>
        <p:nvSpPr>
          <p:cNvPr id="2281" name="Line"/>
          <p:cNvSpPr/>
          <p:nvPr/>
        </p:nvSpPr>
        <p:spPr>
          <a:xfrm>
            <a:off x="7756525" y="11957050"/>
            <a:ext cx="9671050" cy="3175"/>
          </a:xfrm>
          <a:prstGeom prst="line">
            <a:avLst/>
          </a:prstGeom>
          <a:ln w="76200">
            <a:solidFill>
              <a:srgbClr val="434ED6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2282" name="Line"/>
          <p:cNvSpPr/>
          <p:nvPr/>
        </p:nvSpPr>
        <p:spPr>
          <a:xfrm flipV="1">
            <a:off x="6994525" y="4349750"/>
            <a:ext cx="3175" cy="7131050"/>
          </a:xfrm>
          <a:prstGeom prst="line">
            <a:avLst/>
          </a:prstGeom>
          <a:ln w="76200">
            <a:solidFill>
              <a:srgbClr val="434ED6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2283" name="Grey-scale detection score"/>
          <p:cNvSpPr txBox="1"/>
          <p:nvPr/>
        </p:nvSpPr>
        <p:spPr>
          <a:xfrm>
            <a:off x="8718550" y="12160250"/>
            <a:ext cx="5697459" cy="7785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0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Grey-scale detection score</a:t>
            </a:r>
          </a:p>
        </p:txBody>
      </p:sp>
      <p:sp>
        <p:nvSpPr>
          <p:cNvPr id="2284" name="Subtract-average detection score"/>
          <p:cNvSpPr txBox="1"/>
          <p:nvPr/>
        </p:nvSpPr>
        <p:spPr>
          <a:xfrm rot="16200000">
            <a:off x="2930192" y="7736497"/>
            <a:ext cx="6938686" cy="7785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0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Subtract-average detection score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Summary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2057400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2287" name="Boosting is a method for learning an accurate classifiers by combining many weak classifiers.…"/>
          <p:cNvSpPr txBox="1">
            <a:spLocks noGrp="1"/>
          </p:cNvSpPr>
          <p:nvPr>
            <p:ph type="body" idx="1"/>
          </p:nvPr>
        </p:nvSpPr>
        <p:spPr>
          <a:xfrm>
            <a:off x="4419600" y="2819400"/>
            <a:ext cx="15544800" cy="10261600"/>
          </a:xfrm>
          <a:prstGeom prst="rect">
            <a:avLst/>
          </a:prstGeom>
        </p:spPr>
        <p:txBody>
          <a:bodyPr/>
          <a:lstStyle/>
          <a:p>
            <a:pPr marL="589279" indent="-548639">
              <a:defRPr sz="4800"/>
            </a:pPr>
            <a:r>
              <a:rPr b="1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Boosting</a:t>
            </a:r>
            <a:r>
              <a:t> is a method for learning an accurate classifiers by combining many weak classifiers.</a:t>
            </a:r>
          </a:p>
          <a:p>
            <a:pPr marL="589279" indent="-548639">
              <a:defRPr sz="4800"/>
            </a:pPr>
            <a:r>
              <a:t>Boosting is </a:t>
            </a:r>
            <a:r>
              <a:rPr b="1">
                <a:solidFill>
                  <a:srgbClr val="B51A00"/>
                </a:solidFill>
                <a:uFill>
                  <a:solidFill>
                    <a:srgbClr val="B51A00"/>
                  </a:solidFill>
                </a:uFill>
              </a:rPr>
              <a:t>resistant to over-fitting</a:t>
            </a:r>
            <a:r>
              <a:t>.</a:t>
            </a:r>
          </a:p>
          <a:p>
            <a:pPr marL="589279" indent="-548639">
              <a:defRPr sz="4800"/>
            </a:pPr>
            <a:r>
              <a:rPr b="1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Margins</a:t>
            </a:r>
            <a:r>
              <a:t> quantify prediction confidence.</a:t>
            </a:r>
          </a:p>
          <a:p>
            <a:pPr marL="589279" indent="-548639">
              <a:defRPr sz="4800"/>
            </a:pPr>
            <a:r>
              <a:rPr b="1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High noise</a:t>
            </a:r>
            <a:r>
              <a:t> is a serious problem for learning classifiers- </a:t>
            </a:r>
            <a:r>
              <a:rPr u="sng">
                <a:solidFill>
                  <a:srgbClr val="0061FF"/>
                </a:solidFill>
                <a:uFill>
                  <a:solidFill>
                    <a:srgbClr val="0061FF"/>
                  </a:solidFill>
                </a:uFill>
              </a:rPr>
              <a:t>can’t be solved by minimizing convex functions.</a:t>
            </a:r>
          </a:p>
          <a:p>
            <a:pPr marL="589279" indent="-548639">
              <a:defRPr sz="4800"/>
            </a:pPr>
            <a:r>
              <a:rPr b="1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Robustboost</a:t>
            </a:r>
            <a:r>
              <a:t> can solve some high noise problems. Exact characterization still unclear.</a:t>
            </a:r>
          </a:p>
          <a:p>
            <a:pPr marL="589279" indent="-548639">
              <a:defRPr sz="4800"/>
            </a:pPr>
            <a:r>
              <a:rPr b="1">
                <a:solidFill>
                  <a:srgbClr val="FF4013"/>
                </a:solidFill>
                <a:uFill>
                  <a:solidFill>
                    <a:srgbClr val="FF4013"/>
                  </a:solidFill>
                </a:uFill>
              </a:rPr>
              <a:t>Jboost</a:t>
            </a:r>
            <a:r>
              <a:t> - an implementation of ADTrees and various boosting algorithms in java.</a:t>
            </a:r>
          </a:p>
          <a:p>
            <a:pPr marL="589279" indent="-548639">
              <a:defRPr sz="4800"/>
            </a:pPr>
            <a:r>
              <a:rPr b="1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rPr>
              <a:t>Book</a:t>
            </a:r>
            <a:r>
              <a:t> on boosting coming this spring.</a:t>
            </a:r>
          </a:p>
          <a:p>
            <a:pPr algn="ctr">
              <a:defRPr sz="6000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Thank you, questions?</a:t>
            </a:r>
          </a:p>
        </p:txBody>
      </p:sp>
      <p:sp>
        <p:nvSpPr>
          <p:cNvPr id="22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580349" y="13131800"/>
            <a:ext cx="749301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7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7497" cy="13716001"/>
          </a:xfrm>
          <a:prstGeom prst="rect">
            <a:avLst/>
          </a:prstGeom>
          <a:ln w="25400">
            <a:miter lim="400000"/>
          </a:ln>
        </p:spPr>
      </p:pic>
      <p:sp>
        <p:nvSpPr>
          <p:cNvPr id="467" name="[Slides from Rob Schapire]"/>
          <p:cNvSpPr txBox="1"/>
          <p:nvPr/>
        </p:nvSpPr>
        <p:spPr>
          <a:xfrm>
            <a:off x="16624200" y="425450"/>
            <a:ext cx="3841206" cy="571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[Slides from Rob Schapire]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117" y="0"/>
            <a:ext cx="18287498" cy="13716001"/>
          </a:xfrm>
          <a:prstGeom prst="rect">
            <a:avLst/>
          </a:prstGeom>
          <a:ln w="25400">
            <a:miter lim="400000"/>
          </a:ln>
        </p:spPr>
      </p:pic>
      <p:sp>
        <p:nvSpPr>
          <p:cNvPr id="470" name="[Slides from Rob Schapire]"/>
          <p:cNvSpPr txBox="1"/>
          <p:nvPr/>
        </p:nvSpPr>
        <p:spPr>
          <a:xfrm>
            <a:off x="16624200" y="425450"/>
            <a:ext cx="3841206" cy="571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[Slides from Rob Schapire]</a:t>
            </a:r>
          </a:p>
        </p:txBody>
      </p:sp>
      <p:sp>
        <p:nvSpPr>
          <p:cNvPr id="471" name="Rectangle"/>
          <p:cNvSpPr/>
          <p:nvPr/>
        </p:nvSpPr>
        <p:spPr>
          <a:xfrm>
            <a:off x="15598751" y="0"/>
            <a:ext cx="5364378" cy="254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 defTabSz="8128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roup"/>
          <p:cNvGrpSpPr/>
          <p:nvPr/>
        </p:nvGrpSpPr>
        <p:grpSpPr>
          <a:xfrm>
            <a:off x="13477874" y="3620634"/>
            <a:ext cx="7324726" cy="3542172"/>
            <a:chOff x="0" y="0"/>
            <a:chExt cx="7324725" cy="3542170"/>
          </a:xfrm>
        </p:grpSpPr>
        <p:sp>
          <p:nvSpPr>
            <p:cNvPr id="473" name="Rectangle"/>
            <p:cNvSpPr/>
            <p:nvPr/>
          </p:nvSpPr>
          <p:spPr>
            <a:xfrm>
              <a:off x="9525" y="11565"/>
              <a:ext cx="7315200" cy="3530601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474" name="Shape"/>
            <p:cNvSpPr/>
            <p:nvPr/>
          </p:nvSpPr>
          <p:spPr>
            <a:xfrm>
              <a:off x="9525" y="697223"/>
              <a:ext cx="7315200" cy="2844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0" y="12264"/>
                  </a:moveTo>
                  <a:cubicBezTo>
                    <a:pt x="0" y="12264"/>
                    <a:pt x="6042" y="16021"/>
                    <a:pt x="7575" y="15139"/>
                  </a:cubicBezTo>
                  <a:cubicBezTo>
                    <a:pt x="9274" y="14161"/>
                    <a:pt x="8688" y="148"/>
                    <a:pt x="10275" y="1"/>
                  </a:cubicBezTo>
                  <a:cubicBezTo>
                    <a:pt x="11776" y="-138"/>
                    <a:pt x="21600" y="13223"/>
                    <a:pt x="21600" y="13223"/>
                  </a:cubicBezTo>
                  <a:lnTo>
                    <a:pt x="21600" y="21270"/>
                  </a:lnTo>
                  <a:lnTo>
                    <a:pt x="0" y="21462"/>
                  </a:lnTo>
                  <a:lnTo>
                    <a:pt x="0" y="12264"/>
                  </a:lnTo>
                  <a:close/>
                </a:path>
              </a:pathLst>
            </a:custGeom>
            <a:solidFill>
              <a:srgbClr val="B92D5D"/>
            </a:solidFill>
            <a:ln w="381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1168400">
                <a:defRPr sz="8400"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475" name="+"/>
            <p:cNvSpPr txBox="1"/>
            <p:nvPr/>
          </p:nvSpPr>
          <p:spPr>
            <a:xfrm>
              <a:off x="0" y="0"/>
              <a:ext cx="644545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defRPr sz="4800" b="1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+</a:t>
              </a:r>
            </a:p>
          </p:txBody>
        </p:sp>
        <p:sp>
          <p:nvSpPr>
            <p:cNvPr id="476" name="-"/>
            <p:cNvSpPr txBox="1"/>
            <p:nvPr/>
          </p:nvSpPr>
          <p:spPr>
            <a:xfrm>
              <a:off x="72181" y="2443615"/>
              <a:ext cx="500183" cy="87580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defRPr sz="4800" b="1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-</a:t>
              </a:r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5089525" y="6248400"/>
            <a:ext cx="8029575" cy="1358900"/>
            <a:chOff x="0" y="0"/>
            <a:chExt cx="8029575" cy="1358900"/>
          </a:xfrm>
        </p:grpSpPr>
        <p:sp>
          <p:nvSpPr>
            <p:cNvPr id="478" name="Square"/>
            <p:cNvSpPr/>
            <p:nvPr/>
          </p:nvSpPr>
          <p:spPr>
            <a:xfrm>
              <a:off x="0" y="136525"/>
              <a:ext cx="1219200" cy="1219200"/>
            </a:xfrm>
            <a:prstGeom prst="rect">
              <a:avLst/>
            </a:prstGeom>
            <a:solidFill>
              <a:srgbClr val="FF2600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pic>
          <p:nvPicPr>
            <p:cNvPr id="479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25" y="0"/>
              <a:ext cx="7994650" cy="13589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481" name="Adaboost"/>
          <p:cNvSpPr txBox="1">
            <a:spLocks noGrp="1"/>
          </p:cNvSpPr>
          <p:nvPr>
            <p:ph type="title"/>
          </p:nvPr>
        </p:nvSpPr>
        <p:spPr>
          <a:xfrm>
            <a:off x="11770479" y="161018"/>
            <a:ext cx="5607051" cy="1746251"/>
          </a:xfrm>
          <a:prstGeom prst="rect">
            <a:avLst/>
          </a:prstGeom>
        </p:spPr>
        <p:txBody>
          <a:bodyPr/>
          <a:lstStyle/>
          <a:p>
            <a:r>
              <a:t>Adaboost</a:t>
            </a:r>
          </a:p>
        </p:txBody>
      </p:sp>
      <p:pic>
        <p:nvPicPr>
          <p:cNvPr id="482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749675"/>
            <a:ext cx="3260725" cy="1133475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485" name="Group"/>
          <p:cNvGrpSpPr/>
          <p:nvPr/>
        </p:nvGrpSpPr>
        <p:grpSpPr>
          <a:xfrm>
            <a:off x="5089525" y="7772400"/>
            <a:ext cx="9848850" cy="1066800"/>
            <a:chOff x="0" y="0"/>
            <a:chExt cx="9848850" cy="1066800"/>
          </a:xfrm>
        </p:grpSpPr>
        <p:sp>
          <p:nvSpPr>
            <p:cNvPr id="483" name="Rectangle"/>
            <p:cNvSpPr/>
            <p:nvPr/>
          </p:nvSpPr>
          <p:spPr>
            <a:xfrm>
              <a:off x="1466850" y="0"/>
              <a:ext cx="914400" cy="1066800"/>
            </a:xfrm>
            <a:prstGeom prst="rect">
              <a:avLst/>
            </a:prstGeom>
            <a:solidFill>
              <a:srgbClr val="FF2600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pic>
          <p:nvPicPr>
            <p:cNvPr id="484" name="image.pdf" descr="image.pdf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9848850" cy="104457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488" name="Group"/>
          <p:cNvGrpSpPr/>
          <p:nvPr/>
        </p:nvGrpSpPr>
        <p:grpSpPr>
          <a:xfrm>
            <a:off x="4022725" y="5029200"/>
            <a:ext cx="4860925" cy="1260475"/>
            <a:chOff x="0" y="0"/>
            <a:chExt cx="4860925" cy="1260475"/>
          </a:xfrm>
        </p:grpSpPr>
        <p:sp>
          <p:nvSpPr>
            <p:cNvPr id="486" name="Rectangle"/>
            <p:cNvSpPr/>
            <p:nvPr/>
          </p:nvSpPr>
          <p:spPr>
            <a:xfrm>
              <a:off x="1524000" y="0"/>
              <a:ext cx="609600" cy="1219200"/>
            </a:xfrm>
            <a:prstGeom prst="rect">
              <a:avLst/>
            </a:prstGeom>
            <a:solidFill>
              <a:srgbClr val="FF2600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pic>
          <p:nvPicPr>
            <p:cNvPr id="487" name="image.pdf" descr="image.pdf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4860925" cy="126047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489" name="Freund, Schapire 1997"/>
          <p:cNvSpPr txBox="1"/>
          <p:nvPr/>
        </p:nvSpPr>
        <p:spPr>
          <a:xfrm>
            <a:off x="12192000" y="1778000"/>
            <a:ext cx="4764009" cy="6858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00A8AA"/>
              </a:buClr>
              <a:buFont typeface="Lucida Grande"/>
              <a:defRPr sz="3200">
                <a:solidFill>
                  <a:srgbClr val="00A8AA"/>
                </a:solidFill>
                <a:uFill>
                  <a:solidFill>
                    <a:srgbClr val="00A8AA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Freund, Schapire 1997</a:t>
            </a:r>
          </a:p>
        </p:txBody>
      </p:sp>
      <p:sp>
        <p:nvSpPr>
          <p:cNvPr id="490" name="Circle"/>
          <p:cNvSpPr/>
          <p:nvPr/>
        </p:nvSpPr>
        <p:spPr>
          <a:xfrm>
            <a:off x="16089084" y="3937000"/>
            <a:ext cx="2870201" cy="2870200"/>
          </a:xfrm>
          <a:prstGeom prst="ellipse">
            <a:avLst/>
          </a:prstGeom>
          <a:solidFill>
            <a:srgbClr val="000000">
              <a:alpha val="50000"/>
            </a:srgbClr>
          </a:solidFill>
          <a:ln w="101600">
            <a:solidFill>
              <a:srgbClr val="B92D5D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491" name="Circle"/>
          <p:cNvSpPr/>
          <p:nvPr/>
        </p:nvSpPr>
        <p:spPr>
          <a:xfrm>
            <a:off x="13857296" y="3673475"/>
            <a:ext cx="2870201" cy="2870200"/>
          </a:xfrm>
          <a:prstGeom prst="ellipse">
            <a:avLst/>
          </a:prstGeom>
          <a:solidFill>
            <a:srgbClr val="000000">
              <a:alpha val="19000"/>
            </a:srgbClr>
          </a:solidFill>
          <a:ln w="101600">
            <a:solidFill>
              <a:srgbClr val="00A3D7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grpSp>
        <p:nvGrpSpPr>
          <p:cNvPr id="494" name="Group"/>
          <p:cNvGrpSpPr/>
          <p:nvPr/>
        </p:nvGrpSpPr>
        <p:grpSpPr>
          <a:xfrm>
            <a:off x="11912599" y="5257800"/>
            <a:ext cx="5973932" cy="4343400"/>
            <a:chOff x="0" y="0"/>
            <a:chExt cx="5973930" cy="4343400"/>
          </a:xfrm>
        </p:grpSpPr>
        <p:sp>
          <p:nvSpPr>
            <p:cNvPr id="492" name="Line"/>
            <p:cNvSpPr/>
            <p:nvPr/>
          </p:nvSpPr>
          <p:spPr>
            <a:xfrm>
              <a:off x="5359400" y="533400"/>
              <a:ext cx="614531" cy="378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1" h="21600" extrusionOk="0">
                  <a:moveTo>
                    <a:pt x="0" y="21600"/>
                  </a:moveTo>
                  <a:cubicBezTo>
                    <a:pt x="0" y="21600"/>
                    <a:pt x="18598" y="14649"/>
                    <a:pt x="19890" y="12612"/>
                  </a:cubicBezTo>
                  <a:cubicBezTo>
                    <a:pt x="21600" y="9917"/>
                    <a:pt x="9116" y="0"/>
                    <a:pt x="9116" y="0"/>
                  </a:cubicBezTo>
                </a:path>
              </a:pathLst>
            </a:cu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1168400">
                <a:defRPr sz="8400"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493" name="Line"/>
            <p:cNvSpPr/>
            <p:nvPr/>
          </p:nvSpPr>
          <p:spPr>
            <a:xfrm>
              <a:off x="0" y="0"/>
              <a:ext cx="4419600" cy="434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9310" y="8409"/>
                    <a:pt x="12414" y="5053"/>
                  </a:cubicBezTo>
                  <a:cubicBezTo>
                    <a:pt x="14400" y="2905"/>
                    <a:pt x="21600" y="0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1168400">
                <a:defRPr sz="8400"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</p:grpSp>
      <p:grpSp>
        <p:nvGrpSpPr>
          <p:cNvPr id="497" name="Group"/>
          <p:cNvGrpSpPr/>
          <p:nvPr/>
        </p:nvGrpSpPr>
        <p:grpSpPr>
          <a:xfrm>
            <a:off x="5181600" y="9245600"/>
            <a:ext cx="13828485" cy="2394858"/>
            <a:chOff x="0" y="0"/>
            <a:chExt cx="13828484" cy="2394857"/>
          </a:xfrm>
        </p:grpSpPr>
        <p:sp>
          <p:nvSpPr>
            <p:cNvPr id="495" name="Rectangle"/>
            <p:cNvSpPr/>
            <p:nvPr/>
          </p:nvSpPr>
          <p:spPr>
            <a:xfrm>
              <a:off x="0" y="762000"/>
              <a:ext cx="1092200" cy="1041400"/>
            </a:xfrm>
            <a:prstGeom prst="rect">
              <a:avLst/>
            </a:prstGeom>
            <a:solidFill>
              <a:srgbClr val="FF2600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pic>
          <p:nvPicPr>
            <p:cNvPr id="496" name="temp.pdf" descr="temp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00" y="0"/>
              <a:ext cx="13650685" cy="2394858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</p:grpSp>
      <p:grpSp>
        <p:nvGrpSpPr>
          <p:cNvPr id="500" name="Group"/>
          <p:cNvGrpSpPr/>
          <p:nvPr/>
        </p:nvGrpSpPr>
        <p:grpSpPr>
          <a:xfrm>
            <a:off x="5181600" y="11948431"/>
            <a:ext cx="5409911" cy="1219201"/>
            <a:chOff x="0" y="0"/>
            <a:chExt cx="5409910" cy="1219200"/>
          </a:xfrm>
        </p:grpSpPr>
        <p:sp>
          <p:nvSpPr>
            <p:cNvPr id="498" name="Rectangle"/>
            <p:cNvSpPr/>
            <p:nvPr/>
          </p:nvSpPr>
          <p:spPr>
            <a:xfrm>
              <a:off x="0" y="0"/>
              <a:ext cx="1020763" cy="1219200"/>
            </a:xfrm>
            <a:prstGeom prst="rect">
              <a:avLst/>
            </a:prstGeom>
            <a:solidFill>
              <a:srgbClr val="FF2600">
                <a:alpha val="5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pic>
          <p:nvPicPr>
            <p:cNvPr id="499" name="MathTypeImage.pdf" descr="MathTypeImage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0"/>
              <a:ext cx="5409911" cy="121913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pic>
        <p:nvPicPr>
          <p:cNvPr id="501" name="MathTypeImage.pdf" descr="MathTypeImage.pdf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962400" y="1034143"/>
            <a:ext cx="9111165" cy="227779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2" animBg="1" advAuto="0"/>
      <p:bldP spid="480" grpId="5" animBg="1" advAuto="0"/>
      <p:bldP spid="482" grpId="3" animBg="1" advAuto="0"/>
      <p:bldP spid="485" grpId="6" animBg="1" advAuto="0"/>
      <p:bldP spid="488" grpId="4" animBg="1" advAuto="0"/>
      <p:bldP spid="490" grpId="7" animBg="1" advAuto="0"/>
      <p:bldP spid="491" grpId="11" animBg="1" advAuto="0"/>
      <p:bldP spid="494" grpId="9" animBg="1" advAuto="0"/>
      <p:bldP spid="497" grpId="8" animBg="1" advAuto="0"/>
      <p:bldP spid="500" grpId="10" animBg="1" advAuto="0"/>
      <p:bldP spid="501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-54103"/>
            <a:ext cx="18287497" cy="13716001"/>
          </a:xfrm>
          <a:prstGeom prst="rect">
            <a:avLst/>
          </a:prstGeom>
          <a:ln w="25400">
            <a:miter lim="400000"/>
          </a:ln>
        </p:spPr>
      </p:pic>
      <p:sp>
        <p:nvSpPr>
          <p:cNvPr id="506" name="[Slides from Rob Schapire]"/>
          <p:cNvSpPr txBox="1"/>
          <p:nvPr/>
        </p:nvSpPr>
        <p:spPr>
          <a:xfrm>
            <a:off x="16624200" y="425450"/>
            <a:ext cx="3841206" cy="571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[Slides from Rob Schapire]</a:t>
            </a:r>
          </a:p>
        </p:txBody>
      </p:sp>
      <p:sp>
        <p:nvSpPr>
          <p:cNvPr id="507" name="Rectangle"/>
          <p:cNvSpPr/>
          <p:nvPr/>
        </p:nvSpPr>
        <p:spPr>
          <a:xfrm>
            <a:off x="15598753" y="0"/>
            <a:ext cx="5364378" cy="254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 defTabSz="8128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n of tal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Plan of talk</a:t>
            </a:r>
          </a:p>
        </p:txBody>
      </p:sp>
      <p:sp>
        <p:nvSpPr>
          <p:cNvPr id="100" name="Generative vs. non-generative model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50982" indent="-653142"/>
            <a:r>
              <a:t>Generative vs. non-generative modeling</a:t>
            </a:r>
          </a:p>
          <a:p>
            <a:pPr marL="1150982" indent="-653142"/>
            <a:r>
              <a:t>Boosting</a:t>
            </a:r>
          </a:p>
          <a:p>
            <a:pPr marL="1150982" indent="-653142"/>
            <a:r>
              <a:t>Alternating decision trees</a:t>
            </a:r>
          </a:p>
          <a:p>
            <a:pPr marL="1150982" indent="-653142"/>
            <a:r>
              <a:t>Boosting and over-fitting</a:t>
            </a:r>
          </a:p>
          <a:p>
            <a:pPr marL="1150982" indent="-653142"/>
            <a:r>
              <a:t>Applications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662900" y="13131800"/>
            <a:ext cx="584200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7497" cy="13716001"/>
          </a:xfrm>
          <a:prstGeom prst="rect">
            <a:avLst/>
          </a:prstGeom>
          <a:ln w="25400">
            <a:miter lim="400000"/>
          </a:ln>
        </p:spPr>
      </p:pic>
      <p:sp>
        <p:nvSpPr>
          <p:cNvPr id="510" name="[Slides from Rob Schapire]"/>
          <p:cNvSpPr txBox="1"/>
          <p:nvPr/>
        </p:nvSpPr>
        <p:spPr>
          <a:xfrm>
            <a:off x="16624200" y="425450"/>
            <a:ext cx="3841206" cy="571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[Slides from Rob Schapire]</a:t>
            </a:r>
          </a:p>
        </p:txBody>
      </p:sp>
      <p:sp>
        <p:nvSpPr>
          <p:cNvPr id="511" name="Rectangle"/>
          <p:cNvSpPr/>
          <p:nvPr/>
        </p:nvSpPr>
        <p:spPr>
          <a:xfrm>
            <a:off x="15598753" y="0"/>
            <a:ext cx="5364378" cy="254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 defTabSz="8128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7497" cy="13716001"/>
          </a:xfrm>
          <a:prstGeom prst="rect">
            <a:avLst/>
          </a:prstGeom>
          <a:ln w="25400">
            <a:miter lim="400000"/>
          </a:ln>
        </p:spPr>
      </p:pic>
      <p:sp>
        <p:nvSpPr>
          <p:cNvPr id="514" name="[Slides from Rob Schapire]"/>
          <p:cNvSpPr txBox="1"/>
          <p:nvPr/>
        </p:nvSpPr>
        <p:spPr>
          <a:xfrm>
            <a:off x="16624200" y="425450"/>
            <a:ext cx="3841206" cy="571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[Slides from Rob Schapire]</a:t>
            </a:r>
          </a:p>
        </p:txBody>
      </p:sp>
      <p:sp>
        <p:nvSpPr>
          <p:cNvPr id="515" name="Rectangle"/>
          <p:cNvSpPr/>
          <p:nvPr/>
        </p:nvSpPr>
        <p:spPr>
          <a:xfrm>
            <a:off x="15598751" y="0"/>
            <a:ext cx="5364378" cy="1422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 defTabSz="8128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7497" cy="13716001"/>
          </a:xfrm>
          <a:prstGeom prst="rect">
            <a:avLst/>
          </a:prstGeom>
          <a:ln w="25400">
            <a:miter lim="400000"/>
          </a:ln>
        </p:spPr>
      </p:pic>
      <p:sp>
        <p:nvSpPr>
          <p:cNvPr id="518" name="[Slides from Rob Schapire]"/>
          <p:cNvSpPr txBox="1"/>
          <p:nvPr/>
        </p:nvSpPr>
        <p:spPr>
          <a:xfrm>
            <a:off x="16624200" y="425450"/>
            <a:ext cx="3841206" cy="571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[Slides from Rob Schapire]</a:t>
            </a:r>
          </a:p>
        </p:txBody>
      </p:sp>
      <p:sp>
        <p:nvSpPr>
          <p:cNvPr id="519" name="Rectangle"/>
          <p:cNvSpPr/>
          <p:nvPr/>
        </p:nvSpPr>
        <p:spPr>
          <a:xfrm>
            <a:off x="15598753" y="0"/>
            <a:ext cx="5364378" cy="1422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 defTabSz="8128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7497" cy="13716001"/>
          </a:xfrm>
          <a:prstGeom prst="rect">
            <a:avLst/>
          </a:prstGeom>
          <a:ln w="25400">
            <a:miter lim="400000"/>
          </a:ln>
        </p:spPr>
      </p:pic>
      <p:sp>
        <p:nvSpPr>
          <p:cNvPr id="522" name="[Slides from Rob Schapire]"/>
          <p:cNvSpPr txBox="1"/>
          <p:nvPr/>
        </p:nvSpPr>
        <p:spPr>
          <a:xfrm>
            <a:off x="16624200" y="425450"/>
            <a:ext cx="3841206" cy="571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[Slides from Rob Schapire]</a:t>
            </a:r>
          </a:p>
        </p:txBody>
      </p:sp>
      <p:sp>
        <p:nvSpPr>
          <p:cNvPr id="523" name="Rectangle"/>
          <p:cNvSpPr/>
          <p:nvPr/>
        </p:nvSpPr>
        <p:spPr>
          <a:xfrm>
            <a:off x="15598753" y="0"/>
            <a:ext cx="5364378" cy="1422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 defTabSz="8128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18287497" cy="13716001"/>
          </a:xfrm>
          <a:prstGeom prst="rect">
            <a:avLst/>
          </a:prstGeom>
          <a:ln w="25400">
            <a:miter lim="400000"/>
          </a:ln>
        </p:spPr>
      </p:pic>
      <p:sp>
        <p:nvSpPr>
          <p:cNvPr id="526" name="[Slides from Rob Schapire]"/>
          <p:cNvSpPr txBox="1"/>
          <p:nvPr/>
        </p:nvSpPr>
        <p:spPr>
          <a:xfrm>
            <a:off x="16624200" y="425450"/>
            <a:ext cx="3841206" cy="571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[Slides from Rob Schapire]</a:t>
            </a:r>
          </a:p>
        </p:txBody>
      </p:sp>
      <p:sp>
        <p:nvSpPr>
          <p:cNvPr id="527" name="Rectangle"/>
          <p:cNvSpPr/>
          <p:nvPr/>
        </p:nvSpPr>
        <p:spPr>
          <a:xfrm>
            <a:off x="15598751" y="0"/>
            <a:ext cx="5364378" cy="23979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algn="ctr" defTabSz="8128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Boosting block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Boosting block diagram</a:t>
            </a:r>
          </a:p>
        </p:txBody>
      </p:sp>
      <p:sp>
        <p:nvSpPr>
          <p:cNvPr id="530" name="Line"/>
          <p:cNvSpPr/>
          <p:nvPr/>
        </p:nvSpPr>
        <p:spPr>
          <a:xfrm>
            <a:off x="13868400" y="8686800"/>
            <a:ext cx="2286000" cy="3175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grpSp>
        <p:nvGrpSpPr>
          <p:cNvPr id="535" name="Group"/>
          <p:cNvGrpSpPr/>
          <p:nvPr/>
        </p:nvGrpSpPr>
        <p:grpSpPr>
          <a:xfrm>
            <a:off x="7620000" y="6096000"/>
            <a:ext cx="3111500" cy="2282825"/>
            <a:chOff x="0" y="0"/>
            <a:chExt cx="3111500" cy="2282825"/>
          </a:xfrm>
        </p:grpSpPr>
        <p:grpSp>
          <p:nvGrpSpPr>
            <p:cNvPr id="533" name="Group"/>
            <p:cNvGrpSpPr/>
            <p:nvPr/>
          </p:nvGrpSpPr>
          <p:grpSpPr>
            <a:xfrm>
              <a:off x="0" y="0"/>
              <a:ext cx="3111500" cy="2282825"/>
              <a:chOff x="0" y="0"/>
              <a:chExt cx="3111500" cy="2282825"/>
            </a:xfrm>
          </p:grpSpPr>
          <p:sp>
            <p:nvSpPr>
              <p:cNvPr id="531" name="Rectangle"/>
              <p:cNvSpPr/>
              <p:nvPr/>
            </p:nvSpPr>
            <p:spPr>
              <a:xfrm>
                <a:off x="0" y="0"/>
                <a:ext cx="3111500" cy="2282825"/>
              </a:xfrm>
              <a:prstGeom prst="rect">
                <a:avLst/>
              </a:prstGeom>
              <a:solidFill>
                <a:srgbClr val="942193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532" name="Text"/>
              <p:cNvSpPr txBox="1"/>
              <p:nvPr/>
            </p:nvSpPr>
            <p:spPr>
              <a:xfrm>
                <a:off x="6350" y="671512"/>
                <a:ext cx="3098800" cy="9398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Roman"/>
                  <a:defRPr sz="4800">
                    <a:uFill>
                      <a:solidFill>
                        <a:srgbClr val="000000"/>
                      </a:solidFill>
                    </a:uFill>
                    <a:latin typeface="Times Roman"/>
                    <a:ea typeface="Times Roman"/>
                    <a:cs typeface="Times Roman"/>
                    <a:sym typeface="Times Roman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534" name="Weak…"/>
            <p:cNvSpPr txBox="1"/>
            <p:nvPr/>
          </p:nvSpPr>
          <p:spPr>
            <a:xfrm>
              <a:off x="340955" y="304800"/>
              <a:ext cx="2515315" cy="16256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/>
            <a:p>
              <a:pPr marL="81279" marR="81279" algn="ctr" defTabSz="1828800">
                <a:buClr>
                  <a:srgbClr val="000000"/>
                </a:buClr>
                <a:buFont typeface="Lucida Grande"/>
                <a:defRPr sz="48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Weak</a:t>
              </a:r>
            </a:p>
            <a:p>
              <a:pPr marL="81279" marR="81279" algn="ctr" defTabSz="1828800">
                <a:buClr>
                  <a:srgbClr val="000000"/>
                </a:buClr>
                <a:buFont typeface="Lucida Grande"/>
                <a:defRPr sz="48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Learner</a:t>
              </a:r>
            </a:p>
          </p:txBody>
        </p:sp>
      </p:grpSp>
      <p:grpSp>
        <p:nvGrpSpPr>
          <p:cNvPr id="540" name="Group"/>
          <p:cNvGrpSpPr/>
          <p:nvPr/>
        </p:nvGrpSpPr>
        <p:grpSpPr>
          <a:xfrm>
            <a:off x="7620000" y="10668000"/>
            <a:ext cx="3111500" cy="1368425"/>
            <a:chOff x="0" y="0"/>
            <a:chExt cx="3111500" cy="1368425"/>
          </a:xfrm>
        </p:grpSpPr>
        <p:grpSp>
          <p:nvGrpSpPr>
            <p:cNvPr id="538" name="Group"/>
            <p:cNvGrpSpPr/>
            <p:nvPr/>
          </p:nvGrpSpPr>
          <p:grpSpPr>
            <a:xfrm>
              <a:off x="0" y="0"/>
              <a:ext cx="3111500" cy="1368425"/>
              <a:chOff x="0" y="0"/>
              <a:chExt cx="3111500" cy="1368425"/>
            </a:xfrm>
          </p:grpSpPr>
          <p:sp>
            <p:nvSpPr>
              <p:cNvPr id="536" name="Rectangle"/>
              <p:cNvSpPr/>
              <p:nvPr/>
            </p:nvSpPr>
            <p:spPr>
              <a:xfrm>
                <a:off x="0" y="0"/>
                <a:ext cx="3111500" cy="1368425"/>
              </a:xfrm>
              <a:prstGeom prst="rect">
                <a:avLst/>
              </a:prstGeom>
              <a:solidFill>
                <a:srgbClr val="FF7C00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537" name="Text"/>
              <p:cNvSpPr txBox="1"/>
              <p:nvPr/>
            </p:nvSpPr>
            <p:spPr>
              <a:xfrm>
                <a:off x="6350" y="214312"/>
                <a:ext cx="3098800" cy="9398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Roman"/>
                  <a:defRPr sz="4800">
                    <a:uFill>
                      <a:solidFill>
                        <a:srgbClr val="000000"/>
                      </a:solidFill>
                    </a:uFill>
                    <a:latin typeface="Times Roman"/>
                    <a:ea typeface="Times Roman"/>
                    <a:cs typeface="Times Roman"/>
                    <a:sym typeface="Times Roman"/>
                  </a:defRPr>
                </a:lvl1pPr>
              </a:lstStyle>
              <a:p>
                <a:r>
                  <a:t> </a:t>
                </a:r>
              </a:p>
            </p:txBody>
          </p:sp>
        </p:grpSp>
        <p:sp>
          <p:nvSpPr>
            <p:cNvPr id="539" name="Booster"/>
            <p:cNvSpPr txBox="1"/>
            <p:nvPr/>
          </p:nvSpPr>
          <p:spPr>
            <a:xfrm>
              <a:off x="341103" y="152400"/>
              <a:ext cx="2524543" cy="9144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Lucida Grande"/>
                <a:defRPr sz="48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Booster</a:t>
              </a:r>
            </a:p>
          </p:txBody>
        </p:sp>
      </p:grpSp>
      <p:grpSp>
        <p:nvGrpSpPr>
          <p:cNvPr id="545" name="Group"/>
          <p:cNvGrpSpPr/>
          <p:nvPr/>
        </p:nvGrpSpPr>
        <p:grpSpPr>
          <a:xfrm>
            <a:off x="5181600" y="7239000"/>
            <a:ext cx="3692525" cy="4124476"/>
            <a:chOff x="0" y="0"/>
            <a:chExt cx="3692525" cy="4124475"/>
          </a:xfrm>
        </p:grpSpPr>
        <p:sp>
          <p:nvSpPr>
            <p:cNvPr id="541" name="Line"/>
            <p:cNvSpPr/>
            <p:nvPr/>
          </p:nvSpPr>
          <p:spPr>
            <a:xfrm>
              <a:off x="1981200" y="0"/>
              <a:ext cx="569166" cy="4124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1" y="0"/>
                  </a:moveTo>
                  <a:cubicBezTo>
                    <a:pt x="8675" y="0"/>
                    <a:pt x="0" y="5387"/>
                    <a:pt x="0" y="10775"/>
                  </a:cubicBezTo>
                  <a:cubicBezTo>
                    <a:pt x="0" y="16162"/>
                    <a:pt x="8736" y="21549"/>
                    <a:pt x="17471" y="21549"/>
                  </a:cubicBezTo>
                  <a:lnTo>
                    <a:pt x="21600" y="21600"/>
                  </a:lnTo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grpSp>
          <p:nvGrpSpPr>
            <p:cNvPr id="544" name="Group"/>
            <p:cNvGrpSpPr/>
            <p:nvPr/>
          </p:nvGrpSpPr>
          <p:grpSpPr>
            <a:xfrm>
              <a:off x="0" y="1600200"/>
              <a:ext cx="3692525" cy="1577975"/>
              <a:chOff x="0" y="0"/>
              <a:chExt cx="3692525" cy="1577975"/>
            </a:xfrm>
          </p:grpSpPr>
          <p:sp>
            <p:nvSpPr>
              <p:cNvPr id="542" name="Oval"/>
              <p:cNvSpPr/>
              <p:nvPr/>
            </p:nvSpPr>
            <p:spPr>
              <a:xfrm>
                <a:off x="0" y="0"/>
                <a:ext cx="3692525" cy="1577975"/>
              </a:xfrm>
              <a:prstGeom prst="ellipse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543" name="Weak…"/>
              <p:cNvSpPr txBox="1"/>
              <p:nvPr/>
            </p:nvSpPr>
            <p:spPr>
              <a:xfrm>
                <a:off x="914400" y="44450"/>
                <a:ext cx="1981200" cy="139700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spAutoFit/>
              </a:bodyPr>
              <a:lstStyle/>
              <a:p>
                <a:pPr marL="81279" marR="81279" algn="ctr" defTabSz="1828800">
                  <a:buClr>
                    <a:srgbClr val="000000"/>
                  </a:buClr>
                  <a:buFont typeface="Lucida Grande"/>
                  <a:defRPr sz="4000"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Weak</a:t>
                </a:r>
              </a:p>
              <a:p>
                <a:pPr marL="81279" marR="81279" algn="ctr" defTabSz="1828800">
                  <a:buClr>
                    <a:srgbClr val="000000"/>
                  </a:buClr>
                  <a:buFont typeface="Lucida Grande"/>
                  <a:defRPr sz="4000">
                    <a:uFill>
                      <a:solidFill>
                        <a:srgbClr val="000000"/>
                      </a:solidFill>
                    </a:u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  <a:r>
                  <a:t>rule</a:t>
                </a:r>
              </a:p>
            </p:txBody>
          </p:sp>
        </p:grpSp>
      </p:grpSp>
      <p:grpSp>
        <p:nvGrpSpPr>
          <p:cNvPr id="548" name="Group"/>
          <p:cNvGrpSpPr/>
          <p:nvPr/>
        </p:nvGrpSpPr>
        <p:grpSpPr>
          <a:xfrm>
            <a:off x="10058400" y="7239000"/>
            <a:ext cx="1270000" cy="4124611"/>
            <a:chOff x="0" y="0"/>
            <a:chExt cx="1270000" cy="4124610"/>
          </a:xfrm>
        </p:grpSpPr>
        <p:sp>
          <p:nvSpPr>
            <p:cNvPr id="546" name="Line"/>
            <p:cNvSpPr/>
            <p:nvPr/>
          </p:nvSpPr>
          <p:spPr>
            <a:xfrm rot="10800000" flipH="1">
              <a:off x="567496" y="0"/>
              <a:ext cx="562804" cy="4124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53" y="0"/>
                  </a:moveTo>
                  <a:cubicBezTo>
                    <a:pt x="12826" y="0"/>
                    <a:pt x="21600" y="5387"/>
                    <a:pt x="21600" y="10774"/>
                  </a:cubicBezTo>
                  <a:cubicBezTo>
                    <a:pt x="21600" y="16161"/>
                    <a:pt x="12887" y="21549"/>
                    <a:pt x="4175" y="21549"/>
                  </a:cubicBezTo>
                  <a:lnTo>
                    <a:pt x="0" y="21600"/>
                  </a:lnTo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547" name="Example…"/>
            <p:cNvSpPr/>
            <p:nvPr/>
          </p:nvSpPr>
          <p:spPr>
            <a:xfrm>
              <a:off x="0" y="1447800"/>
              <a:ext cx="1270000" cy="1270000"/>
            </a:xfrm>
            <a:prstGeom prst="line">
              <a:avLst/>
            </a:prstGeom>
            <a:solidFill>
              <a:srgbClr val="A8D6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/>
            <a:p>
              <a:pPr marL="81279" marR="81279" defTabSz="1828800">
                <a:buClr>
                  <a:srgbClr val="000000"/>
                </a:buClr>
                <a:buFont typeface="Lucida Grande"/>
                <a:defRPr sz="40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Example</a:t>
              </a:r>
            </a:p>
            <a:p>
              <a:pPr marL="81279" marR="81279" defTabSz="1828800">
                <a:buClr>
                  <a:srgbClr val="000000"/>
                </a:buClr>
                <a:buFont typeface="Lucida Grande"/>
                <a:defRPr sz="40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weights</a:t>
              </a:r>
            </a:p>
          </p:txBody>
        </p:sp>
      </p:grpSp>
      <p:grpSp>
        <p:nvGrpSpPr>
          <p:cNvPr id="551" name="Group"/>
          <p:cNvGrpSpPr/>
          <p:nvPr/>
        </p:nvGrpSpPr>
        <p:grpSpPr>
          <a:xfrm>
            <a:off x="4235450" y="3778250"/>
            <a:ext cx="9175751" cy="9175750"/>
            <a:chOff x="0" y="0"/>
            <a:chExt cx="9175749" cy="9175750"/>
          </a:xfrm>
        </p:grpSpPr>
        <p:sp>
          <p:nvSpPr>
            <p:cNvPr id="549" name="Rectangle"/>
            <p:cNvSpPr/>
            <p:nvPr/>
          </p:nvSpPr>
          <p:spPr>
            <a:xfrm>
              <a:off x="184150" y="1250950"/>
              <a:ext cx="8991600" cy="7924800"/>
            </a:xfrm>
            <a:prstGeom prst="rect">
              <a:avLst/>
            </a:prstGeom>
            <a:noFill/>
            <a:ln w="127000" cap="flat">
              <a:solidFill>
                <a:srgbClr val="942193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550" name="Strong Learner"/>
            <p:cNvSpPr txBox="1"/>
            <p:nvPr/>
          </p:nvSpPr>
          <p:spPr>
            <a:xfrm>
              <a:off x="0" y="0"/>
              <a:ext cx="5371773" cy="104140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Lucida Grande"/>
                <a:defRPr sz="56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t>Strong Learner</a:t>
              </a:r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16763999" y="4083050"/>
            <a:ext cx="3962401" cy="7499350"/>
            <a:chOff x="139014" y="0"/>
            <a:chExt cx="3962400" cy="7499350"/>
          </a:xfrm>
        </p:grpSpPr>
        <p:sp>
          <p:nvSpPr>
            <p:cNvPr id="552" name="Oval"/>
            <p:cNvSpPr/>
            <p:nvPr/>
          </p:nvSpPr>
          <p:spPr>
            <a:xfrm>
              <a:off x="139014" y="1860550"/>
              <a:ext cx="3962401" cy="5638800"/>
            </a:xfrm>
            <a:prstGeom prst="ellipse">
              <a:avLst/>
            </a:prstGeom>
            <a:solidFill>
              <a:srgbClr val="C6E6E9">
                <a:alpha val="38000"/>
              </a:srgbClr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553" name="Accurate…"/>
            <p:cNvSpPr/>
            <p:nvPr/>
          </p:nvSpPr>
          <p:spPr>
            <a:xfrm>
              <a:off x="1651902" y="0"/>
              <a:ext cx="1270001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/>
            <a:p>
              <a:pPr marL="81279" marR="81279" algn="ctr" defTabSz="1828800">
                <a:buClr>
                  <a:srgbClr val="000000"/>
                </a:buClr>
                <a:buFont typeface="Lucida Grande"/>
                <a:defRPr sz="56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Accurate</a:t>
              </a:r>
            </a:p>
            <a:p>
              <a:pPr marL="81279" marR="81279" algn="ctr" defTabSz="1828800">
                <a:buClr>
                  <a:srgbClr val="000000"/>
                </a:buClr>
                <a:buFont typeface="Lucida Grande"/>
                <a:defRPr sz="5600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pPr>
              <a:r>
                <a:t>Rule</a:t>
              </a:r>
            </a:p>
          </p:txBody>
        </p:sp>
        <p:sp>
          <p:nvSpPr>
            <p:cNvPr id="554" name="Oval"/>
            <p:cNvSpPr/>
            <p:nvPr/>
          </p:nvSpPr>
          <p:spPr>
            <a:xfrm>
              <a:off x="1053414" y="2927350"/>
              <a:ext cx="2320926" cy="815975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555" name="Oval"/>
            <p:cNvSpPr/>
            <p:nvPr/>
          </p:nvSpPr>
          <p:spPr>
            <a:xfrm>
              <a:off x="1053414" y="3384550"/>
              <a:ext cx="2320926" cy="815975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556" name="Oval"/>
            <p:cNvSpPr/>
            <p:nvPr/>
          </p:nvSpPr>
          <p:spPr>
            <a:xfrm>
              <a:off x="1053414" y="3841750"/>
              <a:ext cx="2320926" cy="815975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557" name="Oval"/>
            <p:cNvSpPr/>
            <p:nvPr/>
          </p:nvSpPr>
          <p:spPr>
            <a:xfrm>
              <a:off x="1053414" y="4298950"/>
              <a:ext cx="2320926" cy="815975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558" name="Oval"/>
            <p:cNvSpPr/>
            <p:nvPr/>
          </p:nvSpPr>
          <p:spPr>
            <a:xfrm>
              <a:off x="1053414" y="4781550"/>
              <a:ext cx="2320926" cy="663576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559" name="Oval"/>
            <p:cNvSpPr/>
            <p:nvPr/>
          </p:nvSpPr>
          <p:spPr>
            <a:xfrm>
              <a:off x="1053414" y="5159375"/>
              <a:ext cx="2320926" cy="815975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560" name="Oval"/>
            <p:cNvSpPr/>
            <p:nvPr/>
          </p:nvSpPr>
          <p:spPr>
            <a:xfrm>
              <a:off x="1053414" y="5616575"/>
              <a:ext cx="2320926" cy="815975"/>
            </a:xfrm>
            <a:prstGeom prst="ellipse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" grpId="6" animBg="1" advAuto="0"/>
      <p:bldP spid="535" grpId="1" animBg="1" advAuto="0"/>
      <p:bldP spid="540" grpId="2" animBg="1" advAuto="0"/>
      <p:bldP spid="545" grpId="3" animBg="1" advAuto="0"/>
      <p:bldP spid="548" grpId="4" animBg="1" advAuto="0"/>
      <p:bldP spid="551" grpId="5" animBg="1" advAuto="0"/>
      <p:bldP spid="561" grpId="7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566" name="Adaboost is an algorithm for combining weak learne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Adaboost is an algorithm for combining weak learners.</a:t>
            </a:r>
          </a:p>
          <a:p>
            <a:r>
              <a:t>The resulting weighted majority rule is more accurate than any of the weak rules.</a:t>
            </a:r>
          </a:p>
          <a:p>
            <a:r>
              <a:t>Intuitively: boosting concentrates on the hard examples.</a:t>
            </a:r>
          </a:p>
          <a:p>
            <a:r>
              <a:t>Next: some of the many ways to understand boosting.</a:t>
            </a:r>
          </a:p>
        </p:txBody>
      </p:sp>
      <p:sp>
        <p:nvSpPr>
          <p:cNvPr id="5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doors dir="ver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creen shot 2012-07-12 at 10.57.02 AM.png" descr="Screen shot 2012-07-12 at 10.57.0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-101600"/>
            <a:ext cx="10720822" cy="13919200"/>
          </a:xfrm>
          <a:prstGeom prst="rect">
            <a:avLst/>
          </a:prstGeom>
          <a:ln w="25400">
            <a:miter lim="400000"/>
          </a:ln>
        </p:spPr>
      </p:pic>
      <p:sp>
        <p:nvSpPr>
          <p:cNvPr id="570" name="Santa Cruz Summer School 2012"/>
          <p:cNvSpPr txBox="1"/>
          <p:nvPr/>
        </p:nvSpPr>
        <p:spPr>
          <a:xfrm rot="16161804">
            <a:off x="1054096" y="11112781"/>
            <a:ext cx="4622801" cy="558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>
            <a:spAutoFit/>
          </a:bodyPr>
          <a:lstStyle>
            <a:lvl1pPr marL="81280" marR="81280" defTabSz="1828800"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Santa Cruz Summer School 2012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Boosting as gradient desc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Boosting as gradient descent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AdaBoost as variational optimization."/>
          <p:cNvSpPr txBox="1">
            <a:spLocks noGrp="1"/>
          </p:cNvSpPr>
          <p:nvPr>
            <p:ph type="title"/>
          </p:nvPr>
        </p:nvSpPr>
        <p:spPr>
          <a:xfrm>
            <a:off x="4306171" y="-115474"/>
            <a:ext cx="15544801" cy="2833274"/>
          </a:xfrm>
          <a:prstGeom prst="rect">
            <a:avLst/>
          </a:prstGeom>
        </p:spPr>
        <p:txBody>
          <a:bodyPr/>
          <a:lstStyle/>
          <a:p>
            <a:r>
              <a:t>AdaBoost as variational optimization.</a:t>
            </a:r>
          </a:p>
        </p:txBody>
      </p:sp>
      <p:sp>
        <p:nvSpPr>
          <p:cNvPr id="5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grpSp>
        <p:nvGrpSpPr>
          <p:cNvPr id="615" name="Group"/>
          <p:cNvGrpSpPr/>
          <p:nvPr/>
        </p:nvGrpSpPr>
        <p:grpSpPr>
          <a:xfrm>
            <a:off x="6299100" y="9098240"/>
            <a:ext cx="12242801" cy="1270001"/>
            <a:chOff x="0" y="374649"/>
            <a:chExt cx="12242800" cy="1270000"/>
          </a:xfrm>
        </p:grpSpPr>
        <p:grpSp>
          <p:nvGrpSpPr>
            <p:cNvPr id="578" name="Group"/>
            <p:cNvGrpSpPr/>
            <p:nvPr/>
          </p:nvGrpSpPr>
          <p:grpSpPr>
            <a:xfrm>
              <a:off x="5486400" y="374649"/>
              <a:ext cx="1270000" cy="1270001"/>
              <a:chOff x="0" y="374649"/>
              <a:chExt cx="1270000" cy="1270000"/>
            </a:xfrm>
          </p:grpSpPr>
          <p:sp>
            <p:nvSpPr>
              <p:cNvPr id="576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577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581" name="Group"/>
            <p:cNvGrpSpPr/>
            <p:nvPr/>
          </p:nvGrpSpPr>
          <p:grpSpPr>
            <a:xfrm>
              <a:off x="6400800" y="374649"/>
              <a:ext cx="1270000" cy="1270001"/>
              <a:chOff x="0" y="374649"/>
              <a:chExt cx="1270000" cy="1270000"/>
            </a:xfrm>
          </p:grpSpPr>
          <p:sp>
            <p:nvSpPr>
              <p:cNvPr id="579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580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584" name="Group"/>
            <p:cNvGrpSpPr/>
            <p:nvPr/>
          </p:nvGrpSpPr>
          <p:grpSpPr>
            <a:xfrm>
              <a:off x="7315200" y="374649"/>
              <a:ext cx="1270000" cy="1270001"/>
              <a:chOff x="0" y="374649"/>
              <a:chExt cx="1270000" cy="1270000"/>
            </a:xfrm>
          </p:grpSpPr>
          <p:sp>
            <p:nvSpPr>
              <p:cNvPr id="582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583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587" name="Group"/>
            <p:cNvGrpSpPr/>
            <p:nvPr/>
          </p:nvGrpSpPr>
          <p:grpSpPr>
            <a:xfrm>
              <a:off x="8229600" y="374649"/>
              <a:ext cx="1270000" cy="1270001"/>
              <a:chOff x="0" y="374649"/>
              <a:chExt cx="1270000" cy="1270000"/>
            </a:xfrm>
          </p:grpSpPr>
          <p:sp>
            <p:nvSpPr>
              <p:cNvPr id="585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586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590" name="Group"/>
            <p:cNvGrpSpPr/>
            <p:nvPr/>
          </p:nvGrpSpPr>
          <p:grpSpPr>
            <a:xfrm>
              <a:off x="9144000" y="374649"/>
              <a:ext cx="1270000" cy="1270001"/>
              <a:chOff x="0" y="374649"/>
              <a:chExt cx="1270000" cy="1270000"/>
            </a:xfrm>
          </p:grpSpPr>
          <p:sp>
            <p:nvSpPr>
              <p:cNvPr id="588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589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593" name="Group"/>
            <p:cNvGrpSpPr/>
            <p:nvPr/>
          </p:nvGrpSpPr>
          <p:grpSpPr>
            <a:xfrm>
              <a:off x="10058400" y="374649"/>
              <a:ext cx="1270000" cy="1270001"/>
              <a:chOff x="0" y="374649"/>
              <a:chExt cx="1270000" cy="1270000"/>
            </a:xfrm>
          </p:grpSpPr>
          <p:sp>
            <p:nvSpPr>
              <p:cNvPr id="591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592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596" name="Group"/>
            <p:cNvGrpSpPr/>
            <p:nvPr/>
          </p:nvGrpSpPr>
          <p:grpSpPr>
            <a:xfrm>
              <a:off x="10972800" y="374649"/>
              <a:ext cx="1270000" cy="1270001"/>
              <a:chOff x="0" y="374649"/>
              <a:chExt cx="1270000" cy="1270000"/>
            </a:xfrm>
          </p:grpSpPr>
          <p:sp>
            <p:nvSpPr>
              <p:cNvPr id="594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595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599" name="Group"/>
            <p:cNvGrpSpPr/>
            <p:nvPr/>
          </p:nvGrpSpPr>
          <p:grpSpPr>
            <a:xfrm>
              <a:off x="2743200" y="374649"/>
              <a:ext cx="1270000" cy="1270001"/>
              <a:chOff x="0" y="374649"/>
              <a:chExt cx="1270000" cy="1270000"/>
            </a:xfrm>
          </p:grpSpPr>
          <p:sp>
            <p:nvSpPr>
              <p:cNvPr id="597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598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602" name="Group"/>
            <p:cNvGrpSpPr/>
            <p:nvPr/>
          </p:nvGrpSpPr>
          <p:grpSpPr>
            <a:xfrm>
              <a:off x="3657600" y="374649"/>
              <a:ext cx="1270000" cy="1270001"/>
              <a:chOff x="0" y="374649"/>
              <a:chExt cx="1270000" cy="1270000"/>
            </a:xfrm>
          </p:grpSpPr>
          <p:sp>
            <p:nvSpPr>
              <p:cNvPr id="600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01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605" name="Group"/>
            <p:cNvGrpSpPr/>
            <p:nvPr/>
          </p:nvGrpSpPr>
          <p:grpSpPr>
            <a:xfrm>
              <a:off x="4572000" y="374649"/>
              <a:ext cx="1270000" cy="1270001"/>
              <a:chOff x="0" y="374649"/>
              <a:chExt cx="1270000" cy="1270000"/>
            </a:xfrm>
          </p:grpSpPr>
          <p:sp>
            <p:nvSpPr>
              <p:cNvPr id="603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04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608" name="Group"/>
            <p:cNvGrpSpPr/>
            <p:nvPr/>
          </p:nvGrpSpPr>
          <p:grpSpPr>
            <a:xfrm>
              <a:off x="0" y="374649"/>
              <a:ext cx="1270000" cy="1270001"/>
              <a:chOff x="0" y="374649"/>
              <a:chExt cx="1270000" cy="1270000"/>
            </a:xfrm>
          </p:grpSpPr>
          <p:sp>
            <p:nvSpPr>
              <p:cNvPr id="606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07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611" name="Group"/>
            <p:cNvGrpSpPr/>
            <p:nvPr/>
          </p:nvGrpSpPr>
          <p:grpSpPr>
            <a:xfrm>
              <a:off x="914400" y="374649"/>
              <a:ext cx="1270000" cy="1270001"/>
              <a:chOff x="0" y="374649"/>
              <a:chExt cx="1270000" cy="1270000"/>
            </a:xfrm>
          </p:grpSpPr>
          <p:sp>
            <p:nvSpPr>
              <p:cNvPr id="609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10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614" name="Group"/>
            <p:cNvGrpSpPr/>
            <p:nvPr/>
          </p:nvGrpSpPr>
          <p:grpSpPr>
            <a:xfrm>
              <a:off x="1828800" y="374649"/>
              <a:ext cx="1270000" cy="1270001"/>
              <a:chOff x="0" y="374649"/>
              <a:chExt cx="1270000" cy="1270000"/>
            </a:xfrm>
          </p:grpSpPr>
          <p:sp>
            <p:nvSpPr>
              <p:cNvPr id="612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13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</p:grpSp>
      <p:grpSp>
        <p:nvGrpSpPr>
          <p:cNvPr id="672" name="Group"/>
          <p:cNvGrpSpPr/>
          <p:nvPr/>
        </p:nvGrpSpPr>
        <p:grpSpPr>
          <a:xfrm>
            <a:off x="5811132" y="10306049"/>
            <a:ext cx="13189634" cy="2303186"/>
            <a:chOff x="0" y="0"/>
            <a:chExt cx="13189632" cy="2303184"/>
          </a:xfrm>
        </p:grpSpPr>
        <p:grpSp>
          <p:nvGrpSpPr>
            <p:cNvPr id="618" name="Group"/>
            <p:cNvGrpSpPr/>
            <p:nvPr/>
          </p:nvGrpSpPr>
          <p:grpSpPr>
            <a:xfrm>
              <a:off x="3897769" y="-1"/>
              <a:ext cx="1270001" cy="2303186"/>
              <a:chOff x="0" y="0"/>
              <a:chExt cx="1270000" cy="2303184"/>
            </a:xfrm>
          </p:grpSpPr>
          <p:sp>
            <p:nvSpPr>
              <p:cNvPr id="616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17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21" name="Group"/>
            <p:cNvGrpSpPr/>
            <p:nvPr/>
          </p:nvGrpSpPr>
          <p:grpSpPr>
            <a:xfrm>
              <a:off x="4294389" y="-1"/>
              <a:ext cx="1270001" cy="2303186"/>
              <a:chOff x="0" y="0"/>
              <a:chExt cx="1270000" cy="2303184"/>
            </a:xfrm>
          </p:grpSpPr>
          <p:sp>
            <p:nvSpPr>
              <p:cNvPr id="619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20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24" name="Group"/>
            <p:cNvGrpSpPr/>
            <p:nvPr/>
          </p:nvGrpSpPr>
          <p:grpSpPr>
            <a:xfrm>
              <a:off x="4691009" y="-1"/>
              <a:ext cx="1270001" cy="2303186"/>
              <a:chOff x="0" y="0"/>
              <a:chExt cx="1270000" cy="2303184"/>
            </a:xfrm>
          </p:grpSpPr>
          <p:sp>
            <p:nvSpPr>
              <p:cNvPr id="622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23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27" name="Group"/>
            <p:cNvGrpSpPr/>
            <p:nvPr/>
          </p:nvGrpSpPr>
          <p:grpSpPr>
            <a:xfrm>
              <a:off x="5087629" y="-1"/>
              <a:ext cx="1270001" cy="2303186"/>
              <a:chOff x="0" y="0"/>
              <a:chExt cx="1270000" cy="2303184"/>
            </a:xfrm>
          </p:grpSpPr>
          <p:sp>
            <p:nvSpPr>
              <p:cNvPr id="625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26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30" name="Group"/>
            <p:cNvGrpSpPr/>
            <p:nvPr/>
          </p:nvGrpSpPr>
          <p:grpSpPr>
            <a:xfrm>
              <a:off x="5484249" y="-1"/>
              <a:ext cx="1270001" cy="2303186"/>
              <a:chOff x="0" y="0"/>
              <a:chExt cx="1270000" cy="2303184"/>
            </a:xfrm>
          </p:grpSpPr>
          <p:sp>
            <p:nvSpPr>
              <p:cNvPr id="628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29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33" name="Group"/>
            <p:cNvGrpSpPr/>
            <p:nvPr/>
          </p:nvGrpSpPr>
          <p:grpSpPr>
            <a:xfrm>
              <a:off x="5880869" y="-1"/>
              <a:ext cx="1270001" cy="2303186"/>
              <a:chOff x="0" y="0"/>
              <a:chExt cx="1270000" cy="2303184"/>
            </a:xfrm>
          </p:grpSpPr>
          <p:sp>
            <p:nvSpPr>
              <p:cNvPr id="631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32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36" name="Group"/>
            <p:cNvGrpSpPr/>
            <p:nvPr/>
          </p:nvGrpSpPr>
          <p:grpSpPr>
            <a:xfrm>
              <a:off x="6277490" y="-1"/>
              <a:ext cx="1270001" cy="2303186"/>
              <a:chOff x="0" y="0"/>
              <a:chExt cx="1270000" cy="2303184"/>
            </a:xfrm>
          </p:grpSpPr>
          <p:sp>
            <p:nvSpPr>
              <p:cNvPr id="634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35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39" name="Group"/>
            <p:cNvGrpSpPr/>
            <p:nvPr/>
          </p:nvGrpSpPr>
          <p:grpSpPr>
            <a:xfrm>
              <a:off x="6674110" y="-1"/>
              <a:ext cx="1270001" cy="2303186"/>
              <a:chOff x="0" y="0"/>
              <a:chExt cx="1270000" cy="2303184"/>
            </a:xfrm>
          </p:grpSpPr>
          <p:sp>
            <p:nvSpPr>
              <p:cNvPr id="637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38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42" name="Group"/>
            <p:cNvGrpSpPr/>
            <p:nvPr/>
          </p:nvGrpSpPr>
          <p:grpSpPr>
            <a:xfrm>
              <a:off x="7070730" y="-1"/>
              <a:ext cx="1270001" cy="2303186"/>
              <a:chOff x="0" y="0"/>
              <a:chExt cx="1270000" cy="2303184"/>
            </a:xfrm>
          </p:grpSpPr>
          <p:sp>
            <p:nvSpPr>
              <p:cNvPr id="640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41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45" name="Group"/>
            <p:cNvGrpSpPr/>
            <p:nvPr/>
          </p:nvGrpSpPr>
          <p:grpSpPr>
            <a:xfrm>
              <a:off x="7467350" y="-1"/>
              <a:ext cx="1270001" cy="2303186"/>
              <a:chOff x="0" y="0"/>
              <a:chExt cx="1270000" cy="2303184"/>
            </a:xfrm>
          </p:grpSpPr>
          <p:sp>
            <p:nvSpPr>
              <p:cNvPr id="643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44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48" name="Group"/>
            <p:cNvGrpSpPr/>
            <p:nvPr/>
          </p:nvGrpSpPr>
          <p:grpSpPr>
            <a:xfrm>
              <a:off x="7863971" y="-1"/>
              <a:ext cx="1270001" cy="2303186"/>
              <a:chOff x="0" y="0"/>
              <a:chExt cx="1270000" cy="2303184"/>
            </a:xfrm>
          </p:grpSpPr>
          <p:sp>
            <p:nvSpPr>
              <p:cNvPr id="646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47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51" name="Group"/>
            <p:cNvGrpSpPr/>
            <p:nvPr/>
          </p:nvGrpSpPr>
          <p:grpSpPr>
            <a:xfrm>
              <a:off x="8260591" y="-1"/>
              <a:ext cx="1270001" cy="2303186"/>
              <a:chOff x="0" y="0"/>
              <a:chExt cx="1270000" cy="2303184"/>
            </a:xfrm>
          </p:grpSpPr>
          <p:sp>
            <p:nvSpPr>
              <p:cNvPr id="649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50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661" name="Group"/>
            <p:cNvGrpSpPr/>
            <p:nvPr/>
          </p:nvGrpSpPr>
          <p:grpSpPr>
            <a:xfrm>
              <a:off x="9211723" y="-1"/>
              <a:ext cx="3977910" cy="2303186"/>
              <a:chOff x="0" y="0"/>
              <a:chExt cx="3977908" cy="2303184"/>
            </a:xfrm>
          </p:grpSpPr>
          <p:grpSp>
            <p:nvGrpSpPr>
              <p:cNvPr id="654" name="Group"/>
              <p:cNvGrpSpPr/>
              <p:nvPr/>
            </p:nvGrpSpPr>
            <p:grpSpPr>
              <a:xfrm>
                <a:off x="0" y="-1"/>
                <a:ext cx="1270000" cy="2303186"/>
                <a:chOff x="0" y="0"/>
                <a:chExt cx="1270000" cy="2303184"/>
              </a:xfrm>
            </p:grpSpPr>
            <p:sp>
              <p:nvSpPr>
                <p:cNvPr id="652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653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657" name="Group"/>
              <p:cNvGrpSpPr/>
              <p:nvPr/>
            </p:nvGrpSpPr>
            <p:grpSpPr>
              <a:xfrm>
                <a:off x="1353953" y="-1"/>
                <a:ext cx="1270001" cy="2303186"/>
                <a:chOff x="0" y="0"/>
                <a:chExt cx="1270000" cy="2303184"/>
              </a:xfrm>
            </p:grpSpPr>
            <p:sp>
              <p:nvSpPr>
                <p:cNvPr id="655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656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660" name="Group"/>
              <p:cNvGrpSpPr/>
              <p:nvPr/>
            </p:nvGrpSpPr>
            <p:grpSpPr>
              <a:xfrm>
                <a:off x="2707908" y="-1"/>
                <a:ext cx="1270001" cy="2303186"/>
                <a:chOff x="0" y="0"/>
                <a:chExt cx="1270000" cy="2303184"/>
              </a:xfrm>
            </p:grpSpPr>
            <p:sp>
              <p:nvSpPr>
                <p:cNvPr id="658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659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</p:grpSp>
        <p:grpSp>
          <p:nvGrpSpPr>
            <p:cNvPr id="671" name="Group"/>
            <p:cNvGrpSpPr/>
            <p:nvPr/>
          </p:nvGrpSpPr>
          <p:grpSpPr>
            <a:xfrm>
              <a:off x="0" y="-1"/>
              <a:ext cx="3977909" cy="2303186"/>
              <a:chOff x="0" y="0"/>
              <a:chExt cx="3977908" cy="2303184"/>
            </a:xfrm>
          </p:grpSpPr>
          <p:grpSp>
            <p:nvGrpSpPr>
              <p:cNvPr id="664" name="Group"/>
              <p:cNvGrpSpPr/>
              <p:nvPr/>
            </p:nvGrpSpPr>
            <p:grpSpPr>
              <a:xfrm>
                <a:off x="0" y="-1"/>
                <a:ext cx="1270000" cy="2303186"/>
                <a:chOff x="0" y="0"/>
                <a:chExt cx="1270000" cy="2303184"/>
              </a:xfrm>
            </p:grpSpPr>
            <p:sp>
              <p:nvSpPr>
                <p:cNvPr id="662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663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667" name="Group"/>
              <p:cNvGrpSpPr/>
              <p:nvPr/>
            </p:nvGrpSpPr>
            <p:grpSpPr>
              <a:xfrm>
                <a:off x="1353953" y="-1"/>
                <a:ext cx="1270001" cy="2303186"/>
                <a:chOff x="0" y="0"/>
                <a:chExt cx="1270000" cy="2303184"/>
              </a:xfrm>
            </p:grpSpPr>
            <p:sp>
              <p:nvSpPr>
                <p:cNvPr id="665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666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670" name="Group"/>
              <p:cNvGrpSpPr/>
              <p:nvPr/>
            </p:nvGrpSpPr>
            <p:grpSpPr>
              <a:xfrm>
                <a:off x="2707908" y="-1"/>
                <a:ext cx="1270001" cy="2303186"/>
                <a:chOff x="0" y="0"/>
                <a:chExt cx="1270000" cy="2303184"/>
              </a:xfrm>
            </p:grpSpPr>
            <p:sp>
              <p:nvSpPr>
                <p:cNvPr id="668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669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</p:grpSp>
      </p:grpSp>
      <p:sp>
        <p:nvSpPr>
          <p:cNvPr id="673" name="x   = input, a scalar,…"/>
          <p:cNvSpPr txBox="1">
            <a:spLocks noGrp="1"/>
          </p:cNvSpPr>
          <p:nvPr>
            <p:ph type="body" sz="half" idx="1"/>
          </p:nvPr>
        </p:nvSpPr>
        <p:spPr>
          <a:xfrm>
            <a:off x="4013100" y="2821569"/>
            <a:ext cx="16357800" cy="4932958"/>
          </a:xfrm>
          <a:prstGeom prst="rect">
            <a:avLst/>
          </a:prstGeom>
        </p:spPr>
        <p:txBody>
          <a:bodyPr/>
          <a:lstStyle/>
          <a:p>
            <a:pPr marL="1150982" indent="-653142">
              <a:defRPr sz="5000"/>
            </a:pPr>
            <a:r>
              <a:t>x   = input, a scalar, </a:t>
            </a:r>
          </a:p>
          <a:p>
            <a:pPr marL="1150982" indent="-653142">
              <a:defRPr sz="5000"/>
            </a:pPr>
            <a:r>
              <a:t>y   =  output, -1 or +1</a:t>
            </a:r>
          </a:p>
          <a:p>
            <a:pPr marL="1150982" indent="-653142">
              <a:defRPr sz="5000"/>
            </a:pPr>
            <a:r>
              <a:t>(x</a:t>
            </a:r>
            <a:r>
              <a:rPr baseline="-5999"/>
              <a:t>1</a:t>
            </a:r>
            <a:r>
              <a:t>,y</a:t>
            </a:r>
            <a:r>
              <a:rPr baseline="-5999"/>
              <a:t>1</a:t>
            </a:r>
            <a:r>
              <a:t>),(x</a:t>
            </a:r>
            <a:r>
              <a:rPr baseline="-5999"/>
              <a:t>2</a:t>
            </a:r>
            <a:r>
              <a:t>,y</a:t>
            </a:r>
            <a:r>
              <a:rPr baseline="-5999"/>
              <a:t>2</a:t>
            </a:r>
            <a:r>
              <a:t>), … ,(x</a:t>
            </a:r>
            <a:r>
              <a:rPr baseline="-5999"/>
              <a:t>n</a:t>
            </a:r>
            <a:r>
              <a:t>,y</a:t>
            </a:r>
            <a:r>
              <a:rPr baseline="-5999"/>
              <a:t>n</a:t>
            </a:r>
            <a:r>
              <a:t>)  = training set</a:t>
            </a:r>
          </a:p>
          <a:p>
            <a:pPr marL="1150982" indent="-653142">
              <a:defRPr sz="5000"/>
            </a:pPr>
            <a:r>
              <a:t>F</a:t>
            </a:r>
            <a:r>
              <a:rPr baseline="-5999"/>
              <a:t>t-1  </a:t>
            </a:r>
            <a:r>
              <a:t>= Strong rule after t-1 boosting iterations.</a:t>
            </a:r>
          </a:p>
          <a:p>
            <a:pPr marL="1150982" indent="-653142">
              <a:defRPr sz="5000"/>
            </a:pPr>
            <a:r>
              <a:t>h</a:t>
            </a:r>
            <a:r>
              <a:rPr sz="4800" baseline="-5999"/>
              <a:t>t</a:t>
            </a:r>
            <a:r>
              <a:t>    = Weak rule produced at iteration t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5496917" y="8825913"/>
            <a:ext cx="14354055" cy="2553874"/>
            <a:chOff x="0" y="0"/>
            <a:chExt cx="14354053" cy="2553873"/>
          </a:xfrm>
        </p:grpSpPr>
        <p:sp>
          <p:nvSpPr>
            <p:cNvPr id="674" name="Line"/>
            <p:cNvSpPr/>
            <p:nvPr/>
          </p:nvSpPr>
          <p:spPr>
            <a:xfrm>
              <a:off x="0" y="629033"/>
              <a:ext cx="12797654" cy="1924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05" extrusionOk="0">
                  <a:moveTo>
                    <a:pt x="0" y="10327"/>
                  </a:moveTo>
                  <a:cubicBezTo>
                    <a:pt x="1441" y="9099"/>
                    <a:pt x="2904" y="9257"/>
                    <a:pt x="4336" y="10798"/>
                  </a:cubicBezTo>
                  <a:cubicBezTo>
                    <a:pt x="5692" y="12256"/>
                    <a:pt x="7018" y="14915"/>
                    <a:pt x="8351" y="16865"/>
                  </a:cubicBezTo>
                  <a:cubicBezTo>
                    <a:pt x="10844" y="20510"/>
                    <a:pt x="13414" y="21600"/>
                    <a:pt x="15776" y="15226"/>
                  </a:cubicBezTo>
                  <a:cubicBezTo>
                    <a:pt x="16611" y="12974"/>
                    <a:pt x="17369" y="9839"/>
                    <a:pt x="18174" y="7261"/>
                  </a:cubicBezTo>
                  <a:cubicBezTo>
                    <a:pt x="19249" y="3820"/>
                    <a:pt x="20403" y="1369"/>
                    <a:pt x="21600" y="0"/>
                  </a:cubicBezTo>
                </a:path>
              </a:pathLst>
            </a:custGeom>
            <a:noFill/>
            <a:ln w="1524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675" name="Ft-1"/>
            <p:cNvSpPr txBox="1"/>
            <p:nvPr/>
          </p:nvSpPr>
          <p:spPr>
            <a:xfrm>
              <a:off x="11269364" y="-1"/>
              <a:ext cx="3084690" cy="110847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 marR="81279" indent="497840" defTabSz="1828800">
                <a:spcBef>
                  <a:spcPts val="1400"/>
                </a:spcBef>
                <a:defRPr sz="6400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F</a:t>
              </a:r>
              <a:r>
                <a:rPr baseline="-5999"/>
                <a:t>t-1</a:t>
              </a:r>
            </a:p>
          </p:txBody>
        </p:sp>
      </p:grpSp>
      <p:grpSp>
        <p:nvGrpSpPr>
          <p:cNvPr id="679" name="Group"/>
          <p:cNvGrpSpPr/>
          <p:nvPr/>
        </p:nvGrpSpPr>
        <p:grpSpPr>
          <a:xfrm>
            <a:off x="3201186" y="8793531"/>
            <a:ext cx="14986556" cy="1512519"/>
            <a:chOff x="0" y="554235"/>
            <a:chExt cx="14986555" cy="1512518"/>
          </a:xfrm>
        </p:grpSpPr>
        <p:sp>
          <p:nvSpPr>
            <p:cNvPr id="677" name="Line"/>
            <p:cNvSpPr/>
            <p:nvPr/>
          </p:nvSpPr>
          <p:spPr>
            <a:xfrm>
              <a:off x="2420516" y="871735"/>
              <a:ext cx="12566040" cy="119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6" extrusionOk="0">
                  <a:moveTo>
                    <a:pt x="0" y="299"/>
                  </a:moveTo>
                  <a:cubicBezTo>
                    <a:pt x="1903" y="-794"/>
                    <a:pt x="3812" y="1115"/>
                    <a:pt x="5657" y="5957"/>
                  </a:cubicBezTo>
                  <a:cubicBezTo>
                    <a:pt x="6878" y="9160"/>
                    <a:pt x="8064" y="13633"/>
                    <a:pt x="9300" y="16168"/>
                  </a:cubicBezTo>
                  <a:cubicBezTo>
                    <a:pt x="10721" y="19083"/>
                    <a:pt x="12175" y="19385"/>
                    <a:pt x="13624" y="19649"/>
                  </a:cubicBezTo>
                  <a:cubicBezTo>
                    <a:pt x="16282" y="20135"/>
                    <a:pt x="18941" y="20520"/>
                    <a:pt x="21600" y="20806"/>
                  </a:cubicBezTo>
                </a:path>
              </a:pathLst>
            </a:cu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678" name="ht"/>
            <p:cNvSpPr/>
            <p:nvPr/>
          </p:nvSpPr>
          <p:spPr>
            <a:xfrm>
              <a:off x="0" y="554235"/>
              <a:ext cx="29389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 marR="81279" indent="497840" defTabSz="1828800">
                <a:spcBef>
                  <a:spcPts val="1400"/>
                </a:spcBef>
                <a:defRPr sz="6400">
                  <a:solidFill>
                    <a:schemeClr val="accent5"/>
                  </a:solidFill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h</a:t>
              </a:r>
              <a:r>
                <a:rPr baseline="-5999"/>
                <a:t>t</a:t>
              </a:r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5496917" y="9734550"/>
            <a:ext cx="13730920" cy="1143001"/>
            <a:chOff x="0" y="0"/>
            <a:chExt cx="13730918" cy="1143000"/>
          </a:xfrm>
        </p:grpSpPr>
        <p:sp>
          <p:nvSpPr>
            <p:cNvPr id="680" name="Line"/>
            <p:cNvSpPr/>
            <p:nvPr/>
          </p:nvSpPr>
          <p:spPr>
            <a:xfrm>
              <a:off x="0" y="571500"/>
              <a:ext cx="1298178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681" name="x"/>
            <p:cNvSpPr txBox="1"/>
            <p:nvPr/>
          </p:nvSpPr>
          <p:spPr>
            <a:xfrm>
              <a:off x="13121318" y="0"/>
              <a:ext cx="609601" cy="1143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6200"/>
              </a:lvl1pPr>
            </a:lstStyle>
            <a:p>
              <a:r>
                <a:t>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" grpId="3" animBg="1" advAuto="0"/>
      <p:bldP spid="672" grpId="4" animBg="1" advAuto="0"/>
      <p:bldP spid="673" grpId="1" build="p" bldLvl="5" animBg="1" advAuto="0"/>
      <p:bldP spid="676" grpId="5" animBg="1" advAuto="0"/>
      <p:bldP spid="679" grpId="6" animBg="1" advAuto="0"/>
      <p:bldP spid="682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enerative vs. Discriminative 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Generative vs. Discriminative </a:t>
            </a:r>
            <a:br/>
            <a:r>
              <a:t>Models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AdaBoost as variational optimization."/>
          <p:cNvSpPr txBox="1">
            <a:spLocks noGrp="1"/>
          </p:cNvSpPr>
          <p:nvPr>
            <p:ph type="title"/>
          </p:nvPr>
        </p:nvSpPr>
        <p:spPr>
          <a:xfrm>
            <a:off x="4306171" y="113126"/>
            <a:ext cx="15544801" cy="2782474"/>
          </a:xfrm>
          <a:prstGeom prst="rect">
            <a:avLst/>
          </a:prstGeom>
        </p:spPr>
        <p:txBody>
          <a:bodyPr/>
          <a:lstStyle/>
          <a:p>
            <a:r>
              <a:t>AdaBoost as variational optimization.</a:t>
            </a:r>
          </a:p>
        </p:txBody>
      </p:sp>
      <p:sp>
        <p:nvSpPr>
          <p:cNvPr id="6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pSp>
        <p:nvGrpSpPr>
          <p:cNvPr id="725" name="Group"/>
          <p:cNvGrpSpPr/>
          <p:nvPr/>
        </p:nvGrpSpPr>
        <p:grpSpPr>
          <a:xfrm>
            <a:off x="6299100" y="9098240"/>
            <a:ext cx="12242801" cy="1270001"/>
            <a:chOff x="0" y="374649"/>
            <a:chExt cx="12242800" cy="1270000"/>
          </a:xfrm>
        </p:grpSpPr>
        <p:grpSp>
          <p:nvGrpSpPr>
            <p:cNvPr id="688" name="Group"/>
            <p:cNvGrpSpPr/>
            <p:nvPr/>
          </p:nvGrpSpPr>
          <p:grpSpPr>
            <a:xfrm>
              <a:off x="5486400" y="374649"/>
              <a:ext cx="1270000" cy="1270001"/>
              <a:chOff x="0" y="374649"/>
              <a:chExt cx="1270000" cy="1270000"/>
            </a:xfrm>
          </p:grpSpPr>
          <p:sp>
            <p:nvSpPr>
              <p:cNvPr id="686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87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691" name="Group"/>
            <p:cNvGrpSpPr/>
            <p:nvPr/>
          </p:nvGrpSpPr>
          <p:grpSpPr>
            <a:xfrm>
              <a:off x="6400800" y="374649"/>
              <a:ext cx="1270000" cy="1270001"/>
              <a:chOff x="0" y="374649"/>
              <a:chExt cx="1270000" cy="1270000"/>
            </a:xfrm>
          </p:grpSpPr>
          <p:sp>
            <p:nvSpPr>
              <p:cNvPr id="689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90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694" name="Group"/>
            <p:cNvGrpSpPr/>
            <p:nvPr/>
          </p:nvGrpSpPr>
          <p:grpSpPr>
            <a:xfrm>
              <a:off x="7315200" y="374649"/>
              <a:ext cx="1270000" cy="1270001"/>
              <a:chOff x="0" y="374649"/>
              <a:chExt cx="1270000" cy="1270000"/>
            </a:xfrm>
          </p:grpSpPr>
          <p:sp>
            <p:nvSpPr>
              <p:cNvPr id="692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93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697" name="Group"/>
            <p:cNvGrpSpPr/>
            <p:nvPr/>
          </p:nvGrpSpPr>
          <p:grpSpPr>
            <a:xfrm>
              <a:off x="8229600" y="374649"/>
              <a:ext cx="1270000" cy="1270001"/>
              <a:chOff x="0" y="374649"/>
              <a:chExt cx="1270000" cy="1270000"/>
            </a:xfrm>
          </p:grpSpPr>
          <p:sp>
            <p:nvSpPr>
              <p:cNvPr id="695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96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700" name="Group"/>
            <p:cNvGrpSpPr/>
            <p:nvPr/>
          </p:nvGrpSpPr>
          <p:grpSpPr>
            <a:xfrm>
              <a:off x="9144000" y="374649"/>
              <a:ext cx="1270000" cy="1270001"/>
              <a:chOff x="0" y="374649"/>
              <a:chExt cx="1270000" cy="1270000"/>
            </a:xfrm>
          </p:grpSpPr>
          <p:sp>
            <p:nvSpPr>
              <p:cNvPr id="698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699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703" name="Group"/>
            <p:cNvGrpSpPr/>
            <p:nvPr/>
          </p:nvGrpSpPr>
          <p:grpSpPr>
            <a:xfrm>
              <a:off x="10058400" y="374649"/>
              <a:ext cx="1270000" cy="1270001"/>
              <a:chOff x="0" y="374649"/>
              <a:chExt cx="1270000" cy="1270000"/>
            </a:xfrm>
          </p:grpSpPr>
          <p:sp>
            <p:nvSpPr>
              <p:cNvPr id="701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02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706" name="Group"/>
            <p:cNvGrpSpPr/>
            <p:nvPr/>
          </p:nvGrpSpPr>
          <p:grpSpPr>
            <a:xfrm>
              <a:off x="10972800" y="374649"/>
              <a:ext cx="1270000" cy="1270001"/>
              <a:chOff x="0" y="374649"/>
              <a:chExt cx="1270000" cy="1270000"/>
            </a:xfrm>
          </p:grpSpPr>
          <p:sp>
            <p:nvSpPr>
              <p:cNvPr id="704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05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709" name="Group"/>
            <p:cNvGrpSpPr/>
            <p:nvPr/>
          </p:nvGrpSpPr>
          <p:grpSpPr>
            <a:xfrm>
              <a:off x="2743200" y="374649"/>
              <a:ext cx="1270000" cy="1270001"/>
              <a:chOff x="0" y="374649"/>
              <a:chExt cx="1270000" cy="1270000"/>
            </a:xfrm>
          </p:grpSpPr>
          <p:sp>
            <p:nvSpPr>
              <p:cNvPr id="707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08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712" name="Group"/>
            <p:cNvGrpSpPr/>
            <p:nvPr/>
          </p:nvGrpSpPr>
          <p:grpSpPr>
            <a:xfrm>
              <a:off x="3657600" y="374649"/>
              <a:ext cx="1270000" cy="1270001"/>
              <a:chOff x="0" y="374649"/>
              <a:chExt cx="1270000" cy="1270000"/>
            </a:xfrm>
          </p:grpSpPr>
          <p:sp>
            <p:nvSpPr>
              <p:cNvPr id="710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11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715" name="Group"/>
            <p:cNvGrpSpPr/>
            <p:nvPr/>
          </p:nvGrpSpPr>
          <p:grpSpPr>
            <a:xfrm>
              <a:off x="4572000" y="374649"/>
              <a:ext cx="1270000" cy="1270001"/>
              <a:chOff x="0" y="374649"/>
              <a:chExt cx="1270000" cy="1270000"/>
            </a:xfrm>
          </p:grpSpPr>
          <p:sp>
            <p:nvSpPr>
              <p:cNvPr id="713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14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718" name="Group"/>
            <p:cNvGrpSpPr/>
            <p:nvPr/>
          </p:nvGrpSpPr>
          <p:grpSpPr>
            <a:xfrm>
              <a:off x="0" y="374649"/>
              <a:ext cx="1270000" cy="1270001"/>
              <a:chOff x="0" y="374649"/>
              <a:chExt cx="1270000" cy="1270000"/>
            </a:xfrm>
          </p:grpSpPr>
          <p:sp>
            <p:nvSpPr>
              <p:cNvPr id="716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17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721" name="Group"/>
            <p:cNvGrpSpPr/>
            <p:nvPr/>
          </p:nvGrpSpPr>
          <p:grpSpPr>
            <a:xfrm>
              <a:off x="914400" y="374649"/>
              <a:ext cx="1270000" cy="1270001"/>
              <a:chOff x="0" y="374649"/>
              <a:chExt cx="1270000" cy="1270000"/>
            </a:xfrm>
          </p:grpSpPr>
          <p:sp>
            <p:nvSpPr>
              <p:cNvPr id="719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20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724" name="Group"/>
            <p:cNvGrpSpPr/>
            <p:nvPr/>
          </p:nvGrpSpPr>
          <p:grpSpPr>
            <a:xfrm>
              <a:off x="1828800" y="374649"/>
              <a:ext cx="1270000" cy="1270001"/>
              <a:chOff x="0" y="374649"/>
              <a:chExt cx="1270000" cy="1270000"/>
            </a:xfrm>
          </p:grpSpPr>
          <p:sp>
            <p:nvSpPr>
              <p:cNvPr id="722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23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</p:grpSp>
      <p:grpSp>
        <p:nvGrpSpPr>
          <p:cNvPr id="782" name="Group"/>
          <p:cNvGrpSpPr/>
          <p:nvPr/>
        </p:nvGrpSpPr>
        <p:grpSpPr>
          <a:xfrm>
            <a:off x="5811132" y="10306049"/>
            <a:ext cx="13189634" cy="2303186"/>
            <a:chOff x="0" y="0"/>
            <a:chExt cx="13189632" cy="2303184"/>
          </a:xfrm>
        </p:grpSpPr>
        <p:grpSp>
          <p:nvGrpSpPr>
            <p:cNvPr id="728" name="Group"/>
            <p:cNvGrpSpPr/>
            <p:nvPr/>
          </p:nvGrpSpPr>
          <p:grpSpPr>
            <a:xfrm>
              <a:off x="3897769" y="-1"/>
              <a:ext cx="1270001" cy="2303186"/>
              <a:chOff x="0" y="0"/>
              <a:chExt cx="1270000" cy="2303184"/>
            </a:xfrm>
          </p:grpSpPr>
          <p:sp>
            <p:nvSpPr>
              <p:cNvPr id="726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27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31" name="Group"/>
            <p:cNvGrpSpPr/>
            <p:nvPr/>
          </p:nvGrpSpPr>
          <p:grpSpPr>
            <a:xfrm>
              <a:off x="4294389" y="-1"/>
              <a:ext cx="1270001" cy="2303186"/>
              <a:chOff x="0" y="0"/>
              <a:chExt cx="1270000" cy="2303184"/>
            </a:xfrm>
          </p:grpSpPr>
          <p:sp>
            <p:nvSpPr>
              <p:cNvPr id="729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30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34" name="Group"/>
            <p:cNvGrpSpPr/>
            <p:nvPr/>
          </p:nvGrpSpPr>
          <p:grpSpPr>
            <a:xfrm>
              <a:off x="4691009" y="-1"/>
              <a:ext cx="1270001" cy="2303186"/>
              <a:chOff x="0" y="0"/>
              <a:chExt cx="1270000" cy="2303184"/>
            </a:xfrm>
          </p:grpSpPr>
          <p:sp>
            <p:nvSpPr>
              <p:cNvPr id="732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33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37" name="Group"/>
            <p:cNvGrpSpPr/>
            <p:nvPr/>
          </p:nvGrpSpPr>
          <p:grpSpPr>
            <a:xfrm>
              <a:off x="5087629" y="-1"/>
              <a:ext cx="1270001" cy="2303186"/>
              <a:chOff x="0" y="0"/>
              <a:chExt cx="1270000" cy="2303184"/>
            </a:xfrm>
          </p:grpSpPr>
          <p:sp>
            <p:nvSpPr>
              <p:cNvPr id="735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36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40" name="Group"/>
            <p:cNvGrpSpPr/>
            <p:nvPr/>
          </p:nvGrpSpPr>
          <p:grpSpPr>
            <a:xfrm>
              <a:off x="5484249" y="-1"/>
              <a:ext cx="1270001" cy="2303186"/>
              <a:chOff x="0" y="0"/>
              <a:chExt cx="1270000" cy="2303184"/>
            </a:xfrm>
          </p:grpSpPr>
          <p:sp>
            <p:nvSpPr>
              <p:cNvPr id="738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39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43" name="Group"/>
            <p:cNvGrpSpPr/>
            <p:nvPr/>
          </p:nvGrpSpPr>
          <p:grpSpPr>
            <a:xfrm>
              <a:off x="5880869" y="-1"/>
              <a:ext cx="1270001" cy="2303186"/>
              <a:chOff x="0" y="0"/>
              <a:chExt cx="1270000" cy="2303184"/>
            </a:xfrm>
          </p:grpSpPr>
          <p:sp>
            <p:nvSpPr>
              <p:cNvPr id="741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42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46" name="Group"/>
            <p:cNvGrpSpPr/>
            <p:nvPr/>
          </p:nvGrpSpPr>
          <p:grpSpPr>
            <a:xfrm>
              <a:off x="6277490" y="-1"/>
              <a:ext cx="1270001" cy="2303186"/>
              <a:chOff x="0" y="0"/>
              <a:chExt cx="1270000" cy="2303184"/>
            </a:xfrm>
          </p:grpSpPr>
          <p:sp>
            <p:nvSpPr>
              <p:cNvPr id="744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45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49" name="Group"/>
            <p:cNvGrpSpPr/>
            <p:nvPr/>
          </p:nvGrpSpPr>
          <p:grpSpPr>
            <a:xfrm>
              <a:off x="6674110" y="-1"/>
              <a:ext cx="1270001" cy="2303186"/>
              <a:chOff x="0" y="0"/>
              <a:chExt cx="1270000" cy="2303184"/>
            </a:xfrm>
          </p:grpSpPr>
          <p:sp>
            <p:nvSpPr>
              <p:cNvPr id="747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48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52" name="Group"/>
            <p:cNvGrpSpPr/>
            <p:nvPr/>
          </p:nvGrpSpPr>
          <p:grpSpPr>
            <a:xfrm>
              <a:off x="7070730" y="-1"/>
              <a:ext cx="1270001" cy="2303186"/>
              <a:chOff x="0" y="0"/>
              <a:chExt cx="1270000" cy="2303184"/>
            </a:xfrm>
          </p:grpSpPr>
          <p:sp>
            <p:nvSpPr>
              <p:cNvPr id="750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51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55" name="Group"/>
            <p:cNvGrpSpPr/>
            <p:nvPr/>
          </p:nvGrpSpPr>
          <p:grpSpPr>
            <a:xfrm>
              <a:off x="7467350" y="-1"/>
              <a:ext cx="1270001" cy="2303186"/>
              <a:chOff x="0" y="0"/>
              <a:chExt cx="1270000" cy="2303184"/>
            </a:xfrm>
          </p:grpSpPr>
          <p:sp>
            <p:nvSpPr>
              <p:cNvPr id="753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54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58" name="Group"/>
            <p:cNvGrpSpPr/>
            <p:nvPr/>
          </p:nvGrpSpPr>
          <p:grpSpPr>
            <a:xfrm>
              <a:off x="7863971" y="-1"/>
              <a:ext cx="1270001" cy="2303186"/>
              <a:chOff x="0" y="0"/>
              <a:chExt cx="1270000" cy="2303184"/>
            </a:xfrm>
          </p:grpSpPr>
          <p:sp>
            <p:nvSpPr>
              <p:cNvPr id="756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57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61" name="Group"/>
            <p:cNvGrpSpPr/>
            <p:nvPr/>
          </p:nvGrpSpPr>
          <p:grpSpPr>
            <a:xfrm>
              <a:off x="8260591" y="-1"/>
              <a:ext cx="1270001" cy="2303186"/>
              <a:chOff x="0" y="0"/>
              <a:chExt cx="1270000" cy="2303184"/>
            </a:xfrm>
          </p:grpSpPr>
          <p:sp>
            <p:nvSpPr>
              <p:cNvPr id="759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60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771" name="Group"/>
            <p:cNvGrpSpPr/>
            <p:nvPr/>
          </p:nvGrpSpPr>
          <p:grpSpPr>
            <a:xfrm>
              <a:off x="9211723" y="-1"/>
              <a:ext cx="3977910" cy="2303186"/>
              <a:chOff x="0" y="0"/>
              <a:chExt cx="3977908" cy="2303184"/>
            </a:xfrm>
          </p:grpSpPr>
          <p:grpSp>
            <p:nvGrpSpPr>
              <p:cNvPr id="764" name="Group"/>
              <p:cNvGrpSpPr/>
              <p:nvPr/>
            </p:nvGrpSpPr>
            <p:grpSpPr>
              <a:xfrm>
                <a:off x="0" y="-1"/>
                <a:ext cx="1270000" cy="2303186"/>
                <a:chOff x="0" y="0"/>
                <a:chExt cx="1270000" cy="2303184"/>
              </a:xfrm>
            </p:grpSpPr>
            <p:sp>
              <p:nvSpPr>
                <p:cNvPr id="762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763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767" name="Group"/>
              <p:cNvGrpSpPr/>
              <p:nvPr/>
            </p:nvGrpSpPr>
            <p:grpSpPr>
              <a:xfrm>
                <a:off x="1353953" y="-1"/>
                <a:ext cx="1270001" cy="2303186"/>
                <a:chOff x="0" y="0"/>
                <a:chExt cx="1270000" cy="2303184"/>
              </a:xfrm>
            </p:grpSpPr>
            <p:sp>
              <p:nvSpPr>
                <p:cNvPr id="765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766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770" name="Group"/>
              <p:cNvGrpSpPr/>
              <p:nvPr/>
            </p:nvGrpSpPr>
            <p:grpSpPr>
              <a:xfrm>
                <a:off x="2707908" y="-1"/>
                <a:ext cx="1270001" cy="2303186"/>
                <a:chOff x="0" y="0"/>
                <a:chExt cx="1270000" cy="2303184"/>
              </a:xfrm>
            </p:grpSpPr>
            <p:sp>
              <p:nvSpPr>
                <p:cNvPr id="768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769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</p:grpSp>
        <p:grpSp>
          <p:nvGrpSpPr>
            <p:cNvPr id="781" name="Group"/>
            <p:cNvGrpSpPr/>
            <p:nvPr/>
          </p:nvGrpSpPr>
          <p:grpSpPr>
            <a:xfrm>
              <a:off x="0" y="-1"/>
              <a:ext cx="3977909" cy="2303186"/>
              <a:chOff x="0" y="0"/>
              <a:chExt cx="3977908" cy="2303184"/>
            </a:xfrm>
          </p:grpSpPr>
          <p:grpSp>
            <p:nvGrpSpPr>
              <p:cNvPr id="774" name="Group"/>
              <p:cNvGrpSpPr/>
              <p:nvPr/>
            </p:nvGrpSpPr>
            <p:grpSpPr>
              <a:xfrm>
                <a:off x="0" y="-1"/>
                <a:ext cx="1270000" cy="2303186"/>
                <a:chOff x="0" y="0"/>
                <a:chExt cx="1270000" cy="2303184"/>
              </a:xfrm>
            </p:grpSpPr>
            <p:sp>
              <p:nvSpPr>
                <p:cNvPr id="772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773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777" name="Group"/>
              <p:cNvGrpSpPr/>
              <p:nvPr/>
            </p:nvGrpSpPr>
            <p:grpSpPr>
              <a:xfrm>
                <a:off x="1353953" y="-1"/>
                <a:ext cx="1270001" cy="2303186"/>
                <a:chOff x="0" y="0"/>
                <a:chExt cx="1270000" cy="2303184"/>
              </a:xfrm>
            </p:grpSpPr>
            <p:sp>
              <p:nvSpPr>
                <p:cNvPr id="775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776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780" name="Group"/>
              <p:cNvGrpSpPr/>
              <p:nvPr/>
            </p:nvGrpSpPr>
            <p:grpSpPr>
              <a:xfrm>
                <a:off x="2707908" y="-1"/>
                <a:ext cx="1270001" cy="2303186"/>
                <a:chOff x="0" y="0"/>
                <a:chExt cx="1270000" cy="2303184"/>
              </a:xfrm>
            </p:grpSpPr>
            <p:sp>
              <p:nvSpPr>
                <p:cNvPr id="778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779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</p:grpSp>
      </p:grpSp>
      <p:grpSp>
        <p:nvGrpSpPr>
          <p:cNvPr id="785" name="Group"/>
          <p:cNvGrpSpPr/>
          <p:nvPr/>
        </p:nvGrpSpPr>
        <p:grpSpPr>
          <a:xfrm>
            <a:off x="5496917" y="8825913"/>
            <a:ext cx="14354055" cy="2553874"/>
            <a:chOff x="0" y="0"/>
            <a:chExt cx="14354053" cy="2553873"/>
          </a:xfrm>
        </p:grpSpPr>
        <p:sp>
          <p:nvSpPr>
            <p:cNvPr id="783" name="Line"/>
            <p:cNvSpPr/>
            <p:nvPr/>
          </p:nvSpPr>
          <p:spPr>
            <a:xfrm>
              <a:off x="0" y="629033"/>
              <a:ext cx="12797654" cy="1924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05" extrusionOk="0">
                  <a:moveTo>
                    <a:pt x="0" y="10327"/>
                  </a:moveTo>
                  <a:cubicBezTo>
                    <a:pt x="1441" y="9099"/>
                    <a:pt x="2904" y="9257"/>
                    <a:pt x="4336" y="10798"/>
                  </a:cubicBezTo>
                  <a:cubicBezTo>
                    <a:pt x="5692" y="12256"/>
                    <a:pt x="7018" y="14915"/>
                    <a:pt x="8351" y="16865"/>
                  </a:cubicBezTo>
                  <a:cubicBezTo>
                    <a:pt x="10844" y="20510"/>
                    <a:pt x="13414" y="21600"/>
                    <a:pt x="15776" y="15226"/>
                  </a:cubicBezTo>
                  <a:cubicBezTo>
                    <a:pt x="16611" y="12974"/>
                    <a:pt x="17369" y="9839"/>
                    <a:pt x="18174" y="7261"/>
                  </a:cubicBezTo>
                  <a:cubicBezTo>
                    <a:pt x="19249" y="3820"/>
                    <a:pt x="20403" y="1369"/>
                    <a:pt x="21600" y="0"/>
                  </a:cubicBezTo>
                </a:path>
              </a:pathLst>
            </a:custGeom>
            <a:noFill/>
            <a:ln w="1524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784" name="Ft-1"/>
            <p:cNvSpPr txBox="1"/>
            <p:nvPr/>
          </p:nvSpPr>
          <p:spPr>
            <a:xfrm>
              <a:off x="11269364" y="-1"/>
              <a:ext cx="3084690" cy="110847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 marR="81279" indent="497840" defTabSz="1828800">
                <a:spcBef>
                  <a:spcPts val="1400"/>
                </a:spcBef>
                <a:defRPr sz="6400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F</a:t>
              </a:r>
              <a:r>
                <a:rPr baseline="-5999"/>
                <a:t>t-1</a:t>
              </a:r>
            </a:p>
          </p:txBody>
        </p:sp>
      </p:grpSp>
      <p:grpSp>
        <p:nvGrpSpPr>
          <p:cNvPr id="788" name="Group"/>
          <p:cNvGrpSpPr/>
          <p:nvPr/>
        </p:nvGrpSpPr>
        <p:grpSpPr>
          <a:xfrm>
            <a:off x="3201186" y="8793531"/>
            <a:ext cx="14986556" cy="1512519"/>
            <a:chOff x="0" y="554235"/>
            <a:chExt cx="14986555" cy="1512518"/>
          </a:xfrm>
        </p:grpSpPr>
        <p:sp>
          <p:nvSpPr>
            <p:cNvPr id="786" name="Line"/>
            <p:cNvSpPr/>
            <p:nvPr/>
          </p:nvSpPr>
          <p:spPr>
            <a:xfrm>
              <a:off x="2420516" y="871735"/>
              <a:ext cx="12566040" cy="119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6" extrusionOk="0">
                  <a:moveTo>
                    <a:pt x="0" y="299"/>
                  </a:moveTo>
                  <a:cubicBezTo>
                    <a:pt x="1903" y="-794"/>
                    <a:pt x="3812" y="1115"/>
                    <a:pt x="5657" y="5957"/>
                  </a:cubicBezTo>
                  <a:cubicBezTo>
                    <a:pt x="6878" y="9160"/>
                    <a:pt x="8064" y="13633"/>
                    <a:pt x="9300" y="16168"/>
                  </a:cubicBezTo>
                  <a:cubicBezTo>
                    <a:pt x="10721" y="19083"/>
                    <a:pt x="12175" y="19385"/>
                    <a:pt x="13624" y="19649"/>
                  </a:cubicBezTo>
                  <a:cubicBezTo>
                    <a:pt x="16282" y="20135"/>
                    <a:pt x="18941" y="20520"/>
                    <a:pt x="21600" y="20806"/>
                  </a:cubicBezTo>
                </a:path>
              </a:pathLst>
            </a:cu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787" name="ht"/>
            <p:cNvSpPr/>
            <p:nvPr/>
          </p:nvSpPr>
          <p:spPr>
            <a:xfrm>
              <a:off x="0" y="554235"/>
              <a:ext cx="29389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 marR="81279" indent="497840" defTabSz="1828800">
                <a:spcBef>
                  <a:spcPts val="1400"/>
                </a:spcBef>
                <a:defRPr sz="6400">
                  <a:solidFill>
                    <a:schemeClr val="accent5"/>
                  </a:solidFill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h</a:t>
              </a:r>
              <a:r>
                <a:rPr baseline="-5999"/>
                <a:t>t</a:t>
              </a:r>
            </a:p>
          </p:txBody>
        </p:sp>
      </p:grpSp>
      <p:sp>
        <p:nvSpPr>
          <p:cNvPr id="789" name="Line"/>
          <p:cNvSpPr/>
          <p:nvPr/>
        </p:nvSpPr>
        <p:spPr>
          <a:xfrm>
            <a:off x="5562212" y="9476606"/>
            <a:ext cx="12739512" cy="1864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99" extrusionOk="0">
                <a:moveTo>
                  <a:pt x="0" y="10232"/>
                </a:moveTo>
                <a:cubicBezTo>
                  <a:pt x="1637" y="8690"/>
                  <a:pt x="3303" y="8843"/>
                  <a:pt x="4932" y="10686"/>
                </a:cubicBezTo>
                <a:cubicBezTo>
                  <a:pt x="6127" y="12040"/>
                  <a:pt x="7296" y="14294"/>
                  <a:pt x="8474" y="16104"/>
                </a:cubicBezTo>
                <a:cubicBezTo>
                  <a:pt x="10904" y="19838"/>
                  <a:pt x="13437" y="21600"/>
                  <a:pt x="15750" y="15474"/>
                </a:cubicBezTo>
                <a:cubicBezTo>
                  <a:pt x="16592" y="13242"/>
                  <a:pt x="17351" y="10020"/>
                  <a:pt x="18159" y="7380"/>
                </a:cubicBezTo>
                <a:cubicBezTo>
                  <a:pt x="19236" y="3854"/>
                  <a:pt x="20397" y="1362"/>
                  <a:pt x="21600" y="0"/>
                </a:cubicBezTo>
              </a:path>
            </a:pathLst>
          </a:custGeom>
          <a:ln w="152400">
            <a:solidFill>
              <a:schemeClr val="accent3"/>
            </a:solidFill>
            <a:miter lim="400000"/>
          </a:ln>
        </p:spPr>
        <p:txBody>
          <a:bodyPr lIns="101600" tIns="101600" rIns="101600" bIns="101600" anchor="ctr"/>
          <a:lstStyle/>
          <a:p>
            <a:pPr algn="ctr" defTabSz="8128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grpSp>
        <p:nvGrpSpPr>
          <p:cNvPr id="792" name="Group"/>
          <p:cNvGrpSpPr/>
          <p:nvPr/>
        </p:nvGrpSpPr>
        <p:grpSpPr>
          <a:xfrm>
            <a:off x="5496917" y="9734550"/>
            <a:ext cx="13730920" cy="1143001"/>
            <a:chOff x="0" y="0"/>
            <a:chExt cx="13730918" cy="1143000"/>
          </a:xfrm>
        </p:grpSpPr>
        <p:sp>
          <p:nvSpPr>
            <p:cNvPr id="790" name="Line"/>
            <p:cNvSpPr/>
            <p:nvPr/>
          </p:nvSpPr>
          <p:spPr>
            <a:xfrm>
              <a:off x="0" y="571500"/>
              <a:ext cx="1298178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791" name="x"/>
            <p:cNvSpPr txBox="1"/>
            <p:nvPr/>
          </p:nvSpPr>
          <p:spPr>
            <a:xfrm>
              <a:off x="13121318" y="0"/>
              <a:ext cx="609601" cy="1143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6200"/>
              </a:lvl1pPr>
            </a:lstStyle>
            <a:p>
              <a:r>
                <a:t>x</a:t>
              </a:r>
            </a:p>
          </p:txBody>
        </p:sp>
      </p:grpSp>
      <p:sp>
        <p:nvSpPr>
          <p:cNvPr id="793" name="Ft-1  = Strong rule after t-1 boosting iterations.…"/>
          <p:cNvSpPr txBox="1">
            <a:spLocks noGrp="1"/>
          </p:cNvSpPr>
          <p:nvPr>
            <p:ph type="body" sz="quarter" idx="1"/>
          </p:nvPr>
        </p:nvSpPr>
        <p:spPr>
          <a:xfrm>
            <a:off x="3899672" y="3151769"/>
            <a:ext cx="16357799" cy="2066755"/>
          </a:xfrm>
          <a:prstGeom prst="rect">
            <a:avLst/>
          </a:prstGeom>
        </p:spPr>
        <p:txBody>
          <a:bodyPr/>
          <a:lstStyle/>
          <a:p>
            <a:pPr marL="1150982" indent="-653142">
              <a:defRPr sz="5000"/>
            </a:pPr>
            <a:r>
              <a:t>F</a:t>
            </a:r>
            <a:r>
              <a:rPr baseline="-5999"/>
              <a:t>t-1  </a:t>
            </a:r>
            <a:r>
              <a:t>= Strong rule after t-1 boosting iterations.</a:t>
            </a:r>
          </a:p>
          <a:p>
            <a:pPr marL="1150982" indent="-653142">
              <a:defRPr sz="5000"/>
            </a:pPr>
            <a:r>
              <a:t>h</a:t>
            </a:r>
            <a:r>
              <a:rPr sz="4800" baseline="-5999"/>
              <a:t>t</a:t>
            </a:r>
            <a:r>
              <a:t>    = Weak rule produced at iteration t</a:t>
            </a:r>
          </a:p>
        </p:txBody>
      </p:sp>
      <p:pic>
        <p:nvPicPr>
          <p:cNvPr id="794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175" y="6815308"/>
            <a:ext cx="6674880" cy="1423975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AdaBoost as variational optimization."/>
          <p:cNvSpPr txBox="1">
            <a:spLocks noGrp="1"/>
          </p:cNvSpPr>
          <p:nvPr>
            <p:ph type="title"/>
          </p:nvPr>
        </p:nvSpPr>
        <p:spPr>
          <a:xfrm>
            <a:off x="4306171" y="113126"/>
            <a:ext cx="15544801" cy="2782474"/>
          </a:xfrm>
          <a:prstGeom prst="rect">
            <a:avLst/>
          </a:prstGeom>
        </p:spPr>
        <p:txBody>
          <a:bodyPr/>
          <a:lstStyle/>
          <a:p>
            <a:r>
              <a:t>AdaBoost as variational optimization.</a:t>
            </a:r>
          </a:p>
        </p:txBody>
      </p:sp>
      <p:sp>
        <p:nvSpPr>
          <p:cNvPr id="7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pSp>
        <p:nvGrpSpPr>
          <p:cNvPr id="837" name="Group"/>
          <p:cNvGrpSpPr/>
          <p:nvPr/>
        </p:nvGrpSpPr>
        <p:grpSpPr>
          <a:xfrm>
            <a:off x="6299100" y="9098240"/>
            <a:ext cx="12242801" cy="1270001"/>
            <a:chOff x="0" y="374649"/>
            <a:chExt cx="12242800" cy="1270000"/>
          </a:xfrm>
        </p:grpSpPr>
        <p:grpSp>
          <p:nvGrpSpPr>
            <p:cNvPr id="800" name="Group"/>
            <p:cNvGrpSpPr/>
            <p:nvPr/>
          </p:nvGrpSpPr>
          <p:grpSpPr>
            <a:xfrm>
              <a:off x="5486400" y="374649"/>
              <a:ext cx="1270000" cy="1270001"/>
              <a:chOff x="0" y="374649"/>
              <a:chExt cx="1270000" cy="1270000"/>
            </a:xfrm>
          </p:grpSpPr>
          <p:sp>
            <p:nvSpPr>
              <p:cNvPr id="798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799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03" name="Group"/>
            <p:cNvGrpSpPr/>
            <p:nvPr/>
          </p:nvGrpSpPr>
          <p:grpSpPr>
            <a:xfrm>
              <a:off x="6400800" y="374649"/>
              <a:ext cx="1270000" cy="1270001"/>
              <a:chOff x="0" y="374649"/>
              <a:chExt cx="1270000" cy="1270000"/>
            </a:xfrm>
          </p:grpSpPr>
          <p:sp>
            <p:nvSpPr>
              <p:cNvPr id="801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02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06" name="Group"/>
            <p:cNvGrpSpPr/>
            <p:nvPr/>
          </p:nvGrpSpPr>
          <p:grpSpPr>
            <a:xfrm>
              <a:off x="7315200" y="374649"/>
              <a:ext cx="1270000" cy="1270001"/>
              <a:chOff x="0" y="374649"/>
              <a:chExt cx="1270000" cy="1270000"/>
            </a:xfrm>
          </p:grpSpPr>
          <p:sp>
            <p:nvSpPr>
              <p:cNvPr id="804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05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8229600" y="374649"/>
              <a:ext cx="1270000" cy="1270001"/>
              <a:chOff x="0" y="374649"/>
              <a:chExt cx="1270000" cy="1270000"/>
            </a:xfrm>
          </p:grpSpPr>
          <p:sp>
            <p:nvSpPr>
              <p:cNvPr id="807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08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12" name="Group"/>
            <p:cNvGrpSpPr/>
            <p:nvPr/>
          </p:nvGrpSpPr>
          <p:grpSpPr>
            <a:xfrm>
              <a:off x="9144000" y="374649"/>
              <a:ext cx="1270000" cy="1270001"/>
              <a:chOff x="0" y="374649"/>
              <a:chExt cx="1270000" cy="1270000"/>
            </a:xfrm>
          </p:grpSpPr>
          <p:sp>
            <p:nvSpPr>
              <p:cNvPr id="810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11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15" name="Group"/>
            <p:cNvGrpSpPr/>
            <p:nvPr/>
          </p:nvGrpSpPr>
          <p:grpSpPr>
            <a:xfrm>
              <a:off x="10058400" y="374649"/>
              <a:ext cx="1270000" cy="1270001"/>
              <a:chOff x="0" y="374649"/>
              <a:chExt cx="1270000" cy="1270000"/>
            </a:xfrm>
          </p:grpSpPr>
          <p:sp>
            <p:nvSpPr>
              <p:cNvPr id="813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14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18" name="Group"/>
            <p:cNvGrpSpPr/>
            <p:nvPr/>
          </p:nvGrpSpPr>
          <p:grpSpPr>
            <a:xfrm>
              <a:off x="10972800" y="374649"/>
              <a:ext cx="1270000" cy="1270001"/>
              <a:chOff x="0" y="374649"/>
              <a:chExt cx="1270000" cy="1270000"/>
            </a:xfrm>
          </p:grpSpPr>
          <p:sp>
            <p:nvSpPr>
              <p:cNvPr id="816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17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21" name="Group"/>
            <p:cNvGrpSpPr/>
            <p:nvPr/>
          </p:nvGrpSpPr>
          <p:grpSpPr>
            <a:xfrm>
              <a:off x="2743200" y="374649"/>
              <a:ext cx="1270000" cy="1270001"/>
              <a:chOff x="0" y="374649"/>
              <a:chExt cx="1270000" cy="1270000"/>
            </a:xfrm>
          </p:grpSpPr>
          <p:sp>
            <p:nvSpPr>
              <p:cNvPr id="819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20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24" name="Group"/>
            <p:cNvGrpSpPr/>
            <p:nvPr/>
          </p:nvGrpSpPr>
          <p:grpSpPr>
            <a:xfrm>
              <a:off x="3657600" y="374649"/>
              <a:ext cx="1270000" cy="1270001"/>
              <a:chOff x="0" y="374649"/>
              <a:chExt cx="1270000" cy="1270000"/>
            </a:xfrm>
          </p:grpSpPr>
          <p:sp>
            <p:nvSpPr>
              <p:cNvPr id="822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23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27" name="Group"/>
            <p:cNvGrpSpPr/>
            <p:nvPr/>
          </p:nvGrpSpPr>
          <p:grpSpPr>
            <a:xfrm>
              <a:off x="4572000" y="374649"/>
              <a:ext cx="1270000" cy="1270001"/>
              <a:chOff x="0" y="374649"/>
              <a:chExt cx="1270000" cy="1270000"/>
            </a:xfrm>
          </p:grpSpPr>
          <p:sp>
            <p:nvSpPr>
              <p:cNvPr id="825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26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30" name="Group"/>
            <p:cNvGrpSpPr/>
            <p:nvPr/>
          </p:nvGrpSpPr>
          <p:grpSpPr>
            <a:xfrm>
              <a:off x="0" y="374649"/>
              <a:ext cx="1270000" cy="1270001"/>
              <a:chOff x="0" y="374649"/>
              <a:chExt cx="1270000" cy="1270000"/>
            </a:xfrm>
          </p:grpSpPr>
          <p:sp>
            <p:nvSpPr>
              <p:cNvPr id="828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29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33" name="Group"/>
            <p:cNvGrpSpPr/>
            <p:nvPr/>
          </p:nvGrpSpPr>
          <p:grpSpPr>
            <a:xfrm>
              <a:off x="914400" y="374649"/>
              <a:ext cx="1270000" cy="1270001"/>
              <a:chOff x="0" y="374649"/>
              <a:chExt cx="1270000" cy="1270000"/>
            </a:xfrm>
          </p:grpSpPr>
          <p:sp>
            <p:nvSpPr>
              <p:cNvPr id="831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32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836" name="Group"/>
            <p:cNvGrpSpPr/>
            <p:nvPr/>
          </p:nvGrpSpPr>
          <p:grpSpPr>
            <a:xfrm>
              <a:off x="1828800" y="374649"/>
              <a:ext cx="1270000" cy="1270001"/>
              <a:chOff x="0" y="374649"/>
              <a:chExt cx="1270000" cy="1270000"/>
            </a:xfrm>
          </p:grpSpPr>
          <p:sp>
            <p:nvSpPr>
              <p:cNvPr id="834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35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</p:grpSp>
      <p:grpSp>
        <p:nvGrpSpPr>
          <p:cNvPr id="894" name="Group"/>
          <p:cNvGrpSpPr/>
          <p:nvPr/>
        </p:nvGrpSpPr>
        <p:grpSpPr>
          <a:xfrm>
            <a:off x="5811132" y="10306049"/>
            <a:ext cx="13189634" cy="2303186"/>
            <a:chOff x="0" y="0"/>
            <a:chExt cx="13189632" cy="2303184"/>
          </a:xfrm>
        </p:grpSpPr>
        <p:grpSp>
          <p:nvGrpSpPr>
            <p:cNvPr id="840" name="Group"/>
            <p:cNvGrpSpPr/>
            <p:nvPr/>
          </p:nvGrpSpPr>
          <p:grpSpPr>
            <a:xfrm>
              <a:off x="3897769" y="-1"/>
              <a:ext cx="1270001" cy="2303186"/>
              <a:chOff x="0" y="0"/>
              <a:chExt cx="1270000" cy="2303184"/>
            </a:xfrm>
          </p:grpSpPr>
          <p:sp>
            <p:nvSpPr>
              <p:cNvPr id="838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39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43" name="Group"/>
            <p:cNvGrpSpPr/>
            <p:nvPr/>
          </p:nvGrpSpPr>
          <p:grpSpPr>
            <a:xfrm>
              <a:off x="4294389" y="-1"/>
              <a:ext cx="1270001" cy="2303186"/>
              <a:chOff x="0" y="0"/>
              <a:chExt cx="1270000" cy="2303184"/>
            </a:xfrm>
          </p:grpSpPr>
          <p:sp>
            <p:nvSpPr>
              <p:cNvPr id="841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42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46" name="Group"/>
            <p:cNvGrpSpPr/>
            <p:nvPr/>
          </p:nvGrpSpPr>
          <p:grpSpPr>
            <a:xfrm>
              <a:off x="4691009" y="-1"/>
              <a:ext cx="1270001" cy="2303186"/>
              <a:chOff x="0" y="0"/>
              <a:chExt cx="1270000" cy="2303184"/>
            </a:xfrm>
          </p:grpSpPr>
          <p:sp>
            <p:nvSpPr>
              <p:cNvPr id="844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45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49" name="Group"/>
            <p:cNvGrpSpPr/>
            <p:nvPr/>
          </p:nvGrpSpPr>
          <p:grpSpPr>
            <a:xfrm>
              <a:off x="5087629" y="-1"/>
              <a:ext cx="1270001" cy="2303186"/>
              <a:chOff x="0" y="0"/>
              <a:chExt cx="1270000" cy="2303184"/>
            </a:xfrm>
          </p:grpSpPr>
          <p:sp>
            <p:nvSpPr>
              <p:cNvPr id="847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48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52" name="Group"/>
            <p:cNvGrpSpPr/>
            <p:nvPr/>
          </p:nvGrpSpPr>
          <p:grpSpPr>
            <a:xfrm>
              <a:off x="5484249" y="-1"/>
              <a:ext cx="1270001" cy="2303186"/>
              <a:chOff x="0" y="0"/>
              <a:chExt cx="1270000" cy="2303184"/>
            </a:xfrm>
          </p:grpSpPr>
          <p:sp>
            <p:nvSpPr>
              <p:cNvPr id="850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51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55" name="Group"/>
            <p:cNvGrpSpPr/>
            <p:nvPr/>
          </p:nvGrpSpPr>
          <p:grpSpPr>
            <a:xfrm>
              <a:off x="5880869" y="-1"/>
              <a:ext cx="1270001" cy="2303186"/>
              <a:chOff x="0" y="0"/>
              <a:chExt cx="1270000" cy="2303184"/>
            </a:xfrm>
          </p:grpSpPr>
          <p:sp>
            <p:nvSpPr>
              <p:cNvPr id="853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54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58" name="Group"/>
            <p:cNvGrpSpPr/>
            <p:nvPr/>
          </p:nvGrpSpPr>
          <p:grpSpPr>
            <a:xfrm>
              <a:off x="6277490" y="-1"/>
              <a:ext cx="1270001" cy="2303186"/>
              <a:chOff x="0" y="0"/>
              <a:chExt cx="1270000" cy="2303184"/>
            </a:xfrm>
          </p:grpSpPr>
          <p:sp>
            <p:nvSpPr>
              <p:cNvPr id="856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57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61" name="Group"/>
            <p:cNvGrpSpPr/>
            <p:nvPr/>
          </p:nvGrpSpPr>
          <p:grpSpPr>
            <a:xfrm>
              <a:off x="6674110" y="-1"/>
              <a:ext cx="1270001" cy="2303186"/>
              <a:chOff x="0" y="0"/>
              <a:chExt cx="1270000" cy="2303184"/>
            </a:xfrm>
          </p:grpSpPr>
          <p:sp>
            <p:nvSpPr>
              <p:cNvPr id="859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60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64" name="Group"/>
            <p:cNvGrpSpPr/>
            <p:nvPr/>
          </p:nvGrpSpPr>
          <p:grpSpPr>
            <a:xfrm>
              <a:off x="7070730" y="-1"/>
              <a:ext cx="1270001" cy="2303186"/>
              <a:chOff x="0" y="0"/>
              <a:chExt cx="1270000" cy="2303184"/>
            </a:xfrm>
          </p:grpSpPr>
          <p:sp>
            <p:nvSpPr>
              <p:cNvPr id="862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63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67" name="Group"/>
            <p:cNvGrpSpPr/>
            <p:nvPr/>
          </p:nvGrpSpPr>
          <p:grpSpPr>
            <a:xfrm>
              <a:off x="7467350" y="-1"/>
              <a:ext cx="1270001" cy="2303186"/>
              <a:chOff x="0" y="0"/>
              <a:chExt cx="1270000" cy="2303184"/>
            </a:xfrm>
          </p:grpSpPr>
          <p:sp>
            <p:nvSpPr>
              <p:cNvPr id="865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66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70" name="Group"/>
            <p:cNvGrpSpPr/>
            <p:nvPr/>
          </p:nvGrpSpPr>
          <p:grpSpPr>
            <a:xfrm>
              <a:off x="7863971" y="-1"/>
              <a:ext cx="1270001" cy="2303186"/>
              <a:chOff x="0" y="0"/>
              <a:chExt cx="1270000" cy="2303184"/>
            </a:xfrm>
          </p:grpSpPr>
          <p:sp>
            <p:nvSpPr>
              <p:cNvPr id="868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69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73" name="Group"/>
            <p:cNvGrpSpPr/>
            <p:nvPr/>
          </p:nvGrpSpPr>
          <p:grpSpPr>
            <a:xfrm>
              <a:off x="8260591" y="-1"/>
              <a:ext cx="1270001" cy="2303186"/>
              <a:chOff x="0" y="0"/>
              <a:chExt cx="1270000" cy="2303184"/>
            </a:xfrm>
          </p:grpSpPr>
          <p:sp>
            <p:nvSpPr>
              <p:cNvPr id="871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872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883" name="Group"/>
            <p:cNvGrpSpPr/>
            <p:nvPr/>
          </p:nvGrpSpPr>
          <p:grpSpPr>
            <a:xfrm>
              <a:off x="9211723" y="-1"/>
              <a:ext cx="3977910" cy="2303186"/>
              <a:chOff x="0" y="0"/>
              <a:chExt cx="3977908" cy="2303184"/>
            </a:xfrm>
          </p:grpSpPr>
          <p:grpSp>
            <p:nvGrpSpPr>
              <p:cNvPr id="876" name="Group"/>
              <p:cNvGrpSpPr/>
              <p:nvPr/>
            </p:nvGrpSpPr>
            <p:grpSpPr>
              <a:xfrm>
                <a:off x="0" y="-1"/>
                <a:ext cx="1270000" cy="2303186"/>
                <a:chOff x="0" y="0"/>
                <a:chExt cx="1270000" cy="2303184"/>
              </a:xfrm>
            </p:grpSpPr>
            <p:sp>
              <p:nvSpPr>
                <p:cNvPr id="874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875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879" name="Group"/>
              <p:cNvGrpSpPr/>
              <p:nvPr/>
            </p:nvGrpSpPr>
            <p:grpSpPr>
              <a:xfrm>
                <a:off x="1353953" y="-1"/>
                <a:ext cx="1270001" cy="2303186"/>
                <a:chOff x="0" y="0"/>
                <a:chExt cx="1270000" cy="2303184"/>
              </a:xfrm>
            </p:grpSpPr>
            <p:sp>
              <p:nvSpPr>
                <p:cNvPr id="877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878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882" name="Group"/>
              <p:cNvGrpSpPr/>
              <p:nvPr/>
            </p:nvGrpSpPr>
            <p:grpSpPr>
              <a:xfrm>
                <a:off x="2707908" y="-1"/>
                <a:ext cx="1270001" cy="2303186"/>
                <a:chOff x="0" y="0"/>
                <a:chExt cx="1270000" cy="2303184"/>
              </a:xfrm>
            </p:grpSpPr>
            <p:sp>
              <p:nvSpPr>
                <p:cNvPr id="880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881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</p:grpSp>
        <p:grpSp>
          <p:nvGrpSpPr>
            <p:cNvPr id="893" name="Group"/>
            <p:cNvGrpSpPr/>
            <p:nvPr/>
          </p:nvGrpSpPr>
          <p:grpSpPr>
            <a:xfrm>
              <a:off x="0" y="-1"/>
              <a:ext cx="3977909" cy="2303186"/>
              <a:chOff x="0" y="0"/>
              <a:chExt cx="3977908" cy="2303184"/>
            </a:xfrm>
          </p:grpSpPr>
          <p:grpSp>
            <p:nvGrpSpPr>
              <p:cNvPr id="886" name="Group"/>
              <p:cNvGrpSpPr/>
              <p:nvPr/>
            </p:nvGrpSpPr>
            <p:grpSpPr>
              <a:xfrm>
                <a:off x="0" y="-1"/>
                <a:ext cx="1270000" cy="2303186"/>
                <a:chOff x="0" y="0"/>
                <a:chExt cx="1270000" cy="2303184"/>
              </a:xfrm>
            </p:grpSpPr>
            <p:sp>
              <p:nvSpPr>
                <p:cNvPr id="884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885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889" name="Group"/>
              <p:cNvGrpSpPr/>
              <p:nvPr/>
            </p:nvGrpSpPr>
            <p:grpSpPr>
              <a:xfrm>
                <a:off x="1353953" y="-1"/>
                <a:ext cx="1270001" cy="2303186"/>
                <a:chOff x="0" y="0"/>
                <a:chExt cx="1270000" cy="2303184"/>
              </a:xfrm>
            </p:grpSpPr>
            <p:sp>
              <p:nvSpPr>
                <p:cNvPr id="887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888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892" name="Group"/>
              <p:cNvGrpSpPr/>
              <p:nvPr/>
            </p:nvGrpSpPr>
            <p:grpSpPr>
              <a:xfrm>
                <a:off x="2707908" y="-1"/>
                <a:ext cx="1270001" cy="2303186"/>
                <a:chOff x="0" y="0"/>
                <a:chExt cx="1270000" cy="2303184"/>
              </a:xfrm>
            </p:grpSpPr>
            <p:sp>
              <p:nvSpPr>
                <p:cNvPr id="890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891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</p:grpSp>
      </p:grpSp>
      <p:grpSp>
        <p:nvGrpSpPr>
          <p:cNvPr id="897" name="Group"/>
          <p:cNvGrpSpPr/>
          <p:nvPr/>
        </p:nvGrpSpPr>
        <p:grpSpPr>
          <a:xfrm>
            <a:off x="5496917" y="8825913"/>
            <a:ext cx="14354055" cy="2553874"/>
            <a:chOff x="0" y="0"/>
            <a:chExt cx="14354053" cy="2553873"/>
          </a:xfrm>
        </p:grpSpPr>
        <p:sp>
          <p:nvSpPr>
            <p:cNvPr id="895" name="Line"/>
            <p:cNvSpPr/>
            <p:nvPr/>
          </p:nvSpPr>
          <p:spPr>
            <a:xfrm>
              <a:off x="0" y="629033"/>
              <a:ext cx="12797654" cy="1924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05" extrusionOk="0">
                  <a:moveTo>
                    <a:pt x="0" y="10327"/>
                  </a:moveTo>
                  <a:cubicBezTo>
                    <a:pt x="1441" y="9099"/>
                    <a:pt x="2904" y="9257"/>
                    <a:pt x="4336" y="10798"/>
                  </a:cubicBezTo>
                  <a:cubicBezTo>
                    <a:pt x="5692" y="12256"/>
                    <a:pt x="7018" y="14915"/>
                    <a:pt x="8351" y="16865"/>
                  </a:cubicBezTo>
                  <a:cubicBezTo>
                    <a:pt x="10844" y="20510"/>
                    <a:pt x="13414" y="21600"/>
                    <a:pt x="15776" y="15226"/>
                  </a:cubicBezTo>
                  <a:cubicBezTo>
                    <a:pt x="16611" y="12974"/>
                    <a:pt x="17369" y="9839"/>
                    <a:pt x="18174" y="7261"/>
                  </a:cubicBezTo>
                  <a:cubicBezTo>
                    <a:pt x="19249" y="3820"/>
                    <a:pt x="20403" y="1369"/>
                    <a:pt x="21600" y="0"/>
                  </a:cubicBezTo>
                </a:path>
              </a:pathLst>
            </a:custGeom>
            <a:noFill/>
            <a:ln w="1524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896" name="Ft-1"/>
            <p:cNvSpPr txBox="1"/>
            <p:nvPr/>
          </p:nvSpPr>
          <p:spPr>
            <a:xfrm>
              <a:off x="11269364" y="-1"/>
              <a:ext cx="3084690" cy="110847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 marR="81279" indent="497840" defTabSz="1828800">
                <a:spcBef>
                  <a:spcPts val="1400"/>
                </a:spcBef>
                <a:defRPr sz="6400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F</a:t>
              </a:r>
              <a:r>
                <a:rPr baseline="-5999"/>
                <a:t>t-1</a:t>
              </a:r>
            </a:p>
          </p:txBody>
        </p:sp>
      </p:grpSp>
      <p:grpSp>
        <p:nvGrpSpPr>
          <p:cNvPr id="900" name="Group"/>
          <p:cNvGrpSpPr/>
          <p:nvPr/>
        </p:nvGrpSpPr>
        <p:grpSpPr>
          <a:xfrm>
            <a:off x="3201186" y="8793531"/>
            <a:ext cx="14986556" cy="1512519"/>
            <a:chOff x="0" y="554235"/>
            <a:chExt cx="14986555" cy="1512518"/>
          </a:xfrm>
        </p:grpSpPr>
        <p:sp>
          <p:nvSpPr>
            <p:cNvPr id="898" name="Line"/>
            <p:cNvSpPr/>
            <p:nvPr/>
          </p:nvSpPr>
          <p:spPr>
            <a:xfrm>
              <a:off x="2420516" y="871735"/>
              <a:ext cx="12566040" cy="119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6" extrusionOk="0">
                  <a:moveTo>
                    <a:pt x="0" y="299"/>
                  </a:moveTo>
                  <a:cubicBezTo>
                    <a:pt x="1903" y="-794"/>
                    <a:pt x="3812" y="1115"/>
                    <a:pt x="5657" y="5957"/>
                  </a:cubicBezTo>
                  <a:cubicBezTo>
                    <a:pt x="6878" y="9160"/>
                    <a:pt x="8064" y="13633"/>
                    <a:pt x="9300" y="16168"/>
                  </a:cubicBezTo>
                  <a:cubicBezTo>
                    <a:pt x="10721" y="19083"/>
                    <a:pt x="12175" y="19385"/>
                    <a:pt x="13624" y="19649"/>
                  </a:cubicBezTo>
                  <a:cubicBezTo>
                    <a:pt x="16282" y="20135"/>
                    <a:pt x="18941" y="20520"/>
                    <a:pt x="21600" y="20806"/>
                  </a:cubicBezTo>
                </a:path>
              </a:pathLst>
            </a:cu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899" name="ht"/>
            <p:cNvSpPr/>
            <p:nvPr/>
          </p:nvSpPr>
          <p:spPr>
            <a:xfrm>
              <a:off x="0" y="554235"/>
              <a:ext cx="29389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 marR="81279" indent="497840" defTabSz="1828800">
                <a:spcBef>
                  <a:spcPts val="1400"/>
                </a:spcBef>
                <a:defRPr sz="6400">
                  <a:solidFill>
                    <a:schemeClr val="accent5"/>
                  </a:solidFill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h</a:t>
              </a:r>
              <a:r>
                <a:rPr baseline="-5999"/>
                <a:t>t</a:t>
              </a:r>
            </a:p>
          </p:txBody>
        </p:sp>
      </p:grpSp>
      <p:sp>
        <p:nvSpPr>
          <p:cNvPr id="901" name="Line"/>
          <p:cNvSpPr/>
          <p:nvPr/>
        </p:nvSpPr>
        <p:spPr>
          <a:xfrm>
            <a:off x="5714612" y="9476606"/>
            <a:ext cx="12587112" cy="1918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848" extrusionOk="0">
                <a:moveTo>
                  <a:pt x="0" y="4605"/>
                </a:moveTo>
                <a:cubicBezTo>
                  <a:pt x="1655" y="3694"/>
                  <a:pt x="3323" y="4831"/>
                  <a:pt x="4903" y="7945"/>
                </a:cubicBezTo>
                <a:cubicBezTo>
                  <a:pt x="6062" y="10231"/>
                  <a:pt x="7162" y="13561"/>
                  <a:pt x="8315" y="15934"/>
                </a:cubicBezTo>
                <a:cubicBezTo>
                  <a:pt x="10732" y="20912"/>
                  <a:pt x="13338" y="21600"/>
                  <a:pt x="15679" y="15312"/>
                </a:cubicBezTo>
                <a:cubicBezTo>
                  <a:pt x="16526" y="13035"/>
                  <a:pt x="17298" y="9891"/>
                  <a:pt x="18117" y="7302"/>
                </a:cubicBezTo>
                <a:cubicBezTo>
                  <a:pt x="19210" y="3847"/>
                  <a:pt x="20384" y="1383"/>
                  <a:pt x="21600" y="0"/>
                </a:cubicBezTo>
              </a:path>
            </a:pathLst>
          </a:custGeom>
          <a:ln w="152400">
            <a:solidFill>
              <a:schemeClr val="accent3"/>
            </a:solidFill>
            <a:miter lim="400000"/>
          </a:ln>
        </p:spPr>
        <p:txBody>
          <a:bodyPr lIns="101600" tIns="101600" rIns="101600" bIns="101600" anchor="ctr"/>
          <a:lstStyle/>
          <a:p>
            <a:pPr algn="ctr" defTabSz="8128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grpSp>
        <p:nvGrpSpPr>
          <p:cNvPr id="904" name="Group"/>
          <p:cNvGrpSpPr/>
          <p:nvPr/>
        </p:nvGrpSpPr>
        <p:grpSpPr>
          <a:xfrm>
            <a:off x="5496917" y="9734550"/>
            <a:ext cx="13730920" cy="1143001"/>
            <a:chOff x="0" y="0"/>
            <a:chExt cx="13730918" cy="1143000"/>
          </a:xfrm>
        </p:grpSpPr>
        <p:sp>
          <p:nvSpPr>
            <p:cNvPr id="902" name="Line"/>
            <p:cNvSpPr/>
            <p:nvPr/>
          </p:nvSpPr>
          <p:spPr>
            <a:xfrm>
              <a:off x="0" y="571500"/>
              <a:ext cx="1298178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903" name="x"/>
            <p:cNvSpPr txBox="1"/>
            <p:nvPr/>
          </p:nvSpPr>
          <p:spPr>
            <a:xfrm>
              <a:off x="13121318" y="0"/>
              <a:ext cx="609601" cy="1143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6200"/>
              </a:lvl1pPr>
            </a:lstStyle>
            <a:p>
              <a:r>
                <a:t>x</a:t>
              </a:r>
            </a:p>
          </p:txBody>
        </p:sp>
      </p:grpSp>
      <p:sp>
        <p:nvSpPr>
          <p:cNvPr id="905" name="Ft-1  = Strong rule after t-1 boosting iterations.…"/>
          <p:cNvSpPr txBox="1">
            <a:spLocks noGrp="1"/>
          </p:cNvSpPr>
          <p:nvPr>
            <p:ph type="body" sz="quarter" idx="1"/>
          </p:nvPr>
        </p:nvSpPr>
        <p:spPr>
          <a:xfrm>
            <a:off x="3899672" y="3151769"/>
            <a:ext cx="16357799" cy="2066755"/>
          </a:xfrm>
          <a:prstGeom prst="rect">
            <a:avLst/>
          </a:prstGeom>
        </p:spPr>
        <p:txBody>
          <a:bodyPr/>
          <a:lstStyle/>
          <a:p>
            <a:pPr marL="1150982" indent="-653142">
              <a:defRPr sz="5000"/>
            </a:pPr>
            <a:r>
              <a:t>F</a:t>
            </a:r>
            <a:r>
              <a:rPr baseline="-5999"/>
              <a:t>t-1  </a:t>
            </a:r>
            <a:r>
              <a:t>= Strong rule after t-1 boosting iterations.</a:t>
            </a:r>
          </a:p>
          <a:p>
            <a:pPr marL="1150982" indent="-653142">
              <a:defRPr sz="5000"/>
            </a:pPr>
            <a:r>
              <a:t>h</a:t>
            </a:r>
            <a:r>
              <a:rPr sz="4800" baseline="-5999"/>
              <a:t>t</a:t>
            </a:r>
            <a:r>
              <a:t>    = Weak rule produced at iteration t</a:t>
            </a:r>
          </a:p>
        </p:txBody>
      </p:sp>
      <p:pic>
        <p:nvPicPr>
          <p:cNvPr id="90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175" y="6815308"/>
            <a:ext cx="7475865" cy="1423975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AdaBoost as variational optimization."/>
          <p:cNvSpPr txBox="1">
            <a:spLocks noGrp="1"/>
          </p:cNvSpPr>
          <p:nvPr>
            <p:ph type="title"/>
          </p:nvPr>
        </p:nvSpPr>
        <p:spPr>
          <a:xfrm>
            <a:off x="4306171" y="113126"/>
            <a:ext cx="15544801" cy="2782474"/>
          </a:xfrm>
          <a:prstGeom prst="rect">
            <a:avLst/>
          </a:prstGeom>
        </p:spPr>
        <p:txBody>
          <a:bodyPr/>
          <a:lstStyle/>
          <a:p>
            <a:r>
              <a:t>AdaBoost as variational optimization.</a:t>
            </a:r>
          </a:p>
        </p:txBody>
      </p:sp>
      <p:sp>
        <p:nvSpPr>
          <p:cNvPr id="9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pSp>
        <p:nvGrpSpPr>
          <p:cNvPr id="949" name="Group"/>
          <p:cNvGrpSpPr/>
          <p:nvPr/>
        </p:nvGrpSpPr>
        <p:grpSpPr>
          <a:xfrm>
            <a:off x="6299100" y="9098240"/>
            <a:ext cx="12242801" cy="1270001"/>
            <a:chOff x="0" y="374649"/>
            <a:chExt cx="12242800" cy="1270000"/>
          </a:xfrm>
        </p:grpSpPr>
        <p:grpSp>
          <p:nvGrpSpPr>
            <p:cNvPr id="912" name="Group"/>
            <p:cNvGrpSpPr/>
            <p:nvPr/>
          </p:nvGrpSpPr>
          <p:grpSpPr>
            <a:xfrm>
              <a:off x="5486400" y="374649"/>
              <a:ext cx="1270000" cy="1270001"/>
              <a:chOff x="0" y="374649"/>
              <a:chExt cx="1270000" cy="1270000"/>
            </a:xfrm>
          </p:grpSpPr>
          <p:sp>
            <p:nvSpPr>
              <p:cNvPr id="910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11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15" name="Group"/>
            <p:cNvGrpSpPr/>
            <p:nvPr/>
          </p:nvGrpSpPr>
          <p:grpSpPr>
            <a:xfrm>
              <a:off x="6400800" y="374649"/>
              <a:ext cx="1270000" cy="1270001"/>
              <a:chOff x="0" y="374649"/>
              <a:chExt cx="1270000" cy="1270000"/>
            </a:xfrm>
          </p:grpSpPr>
          <p:sp>
            <p:nvSpPr>
              <p:cNvPr id="913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14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18" name="Group"/>
            <p:cNvGrpSpPr/>
            <p:nvPr/>
          </p:nvGrpSpPr>
          <p:grpSpPr>
            <a:xfrm>
              <a:off x="7315200" y="374649"/>
              <a:ext cx="1270000" cy="1270001"/>
              <a:chOff x="0" y="374649"/>
              <a:chExt cx="1270000" cy="1270000"/>
            </a:xfrm>
          </p:grpSpPr>
          <p:sp>
            <p:nvSpPr>
              <p:cNvPr id="916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17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21" name="Group"/>
            <p:cNvGrpSpPr/>
            <p:nvPr/>
          </p:nvGrpSpPr>
          <p:grpSpPr>
            <a:xfrm>
              <a:off x="8229600" y="374649"/>
              <a:ext cx="1270000" cy="1270001"/>
              <a:chOff x="0" y="374649"/>
              <a:chExt cx="1270000" cy="1270000"/>
            </a:xfrm>
          </p:grpSpPr>
          <p:sp>
            <p:nvSpPr>
              <p:cNvPr id="919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20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24" name="Group"/>
            <p:cNvGrpSpPr/>
            <p:nvPr/>
          </p:nvGrpSpPr>
          <p:grpSpPr>
            <a:xfrm>
              <a:off x="9144000" y="374649"/>
              <a:ext cx="1270000" cy="1270001"/>
              <a:chOff x="0" y="374649"/>
              <a:chExt cx="1270000" cy="1270000"/>
            </a:xfrm>
          </p:grpSpPr>
          <p:sp>
            <p:nvSpPr>
              <p:cNvPr id="922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23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27" name="Group"/>
            <p:cNvGrpSpPr/>
            <p:nvPr/>
          </p:nvGrpSpPr>
          <p:grpSpPr>
            <a:xfrm>
              <a:off x="10058400" y="374649"/>
              <a:ext cx="1270000" cy="1270001"/>
              <a:chOff x="0" y="374649"/>
              <a:chExt cx="1270000" cy="1270000"/>
            </a:xfrm>
          </p:grpSpPr>
          <p:sp>
            <p:nvSpPr>
              <p:cNvPr id="925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26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30" name="Group"/>
            <p:cNvGrpSpPr/>
            <p:nvPr/>
          </p:nvGrpSpPr>
          <p:grpSpPr>
            <a:xfrm>
              <a:off x="10972800" y="374649"/>
              <a:ext cx="1270000" cy="1270001"/>
              <a:chOff x="0" y="374649"/>
              <a:chExt cx="1270000" cy="1270000"/>
            </a:xfrm>
          </p:grpSpPr>
          <p:sp>
            <p:nvSpPr>
              <p:cNvPr id="928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29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33" name="Group"/>
            <p:cNvGrpSpPr/>
            <p:nvPr/>
          </p:nvGrpSpPr>
          <p:grpSpPr>
            <a:xfrm>
              <a:off x="2743200" y="374649"/>
              <a:ext cx="1270000" cy="1270001"/>
              <a:chOff x="0" y="374649"/>
              <a:chExt cx="1270000" cy="1270000"/>
            </a:xfrm>
          </p:grpSpPr>
          <p:sp>
            <p:nvSpPr>
              <p:cNvPr id="931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32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36" name="Group"/>
            <p:cNvGrpSpPr/>
            <p:nvPr/>
          </p:nvGrpSpPr>
          <p:grpSpPr>
            <a:xfrm>
              <a:off x="3657600" y="374649"/>
              <a:ext cx="1270000" cy="1270001"/>
              <a:chOff x="0" y="374649"/>
              <a:chExt cx="1270000" cy="1270000"/>
            </a:xfrm>
          </p:grpSpPr>
          <p:sp>
            <p:nvSpPr>
              <p:cNvPr id="934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35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39" name="Group"/>
            <p:cNvGrpSpPr/>
            <p:nvPr/>
          </p:nvGrpSpPr>
          <p:grpSpPr>
            <a:xfrm>
              <a:off x="4572000" y="374649"/>
              <a:ext cx="1270000" cy="1270001"/>
              <a:chOff x="0" y="374649"/>
              <a:chExt cx="1270000" cy="1270000"/>
            </a:xfrm>
          </p:grpSpPr>
          <p:sp>
            <p:nvSpPr>
              <p:cNvPr id="937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38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42" name="Group"/>
            <p:cNvGrpSpPr/>
            <p:nvPr/>
          </p:nvGrpSpPr>
          <p:grpSpPr>
            <a:xfrm>
              <a:off x="0" y="374649"/>
              <a:ext cx="1270000" cy="1270001"/>
              <a:chOff x="0" y="374649"/>
              <a:chExt cx="1270000" cy="1270000"/>
            </a:xfrm>
          </p:grpSpPr>
          <p:sp>
            <p:nvSpPr>
              <p:cNvPr id="940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41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45" name="Group"/>
            <p:cNvGrpSpPr/>
            <p:nvPr/>
          </p:nvGrpSpPr>
          <p:grpSpPr>
            <a:xfrm>
              <a:off x="914400" y="374649"/>
              <a:ext cx="1270000" cy="1270001"/>
              <a:chOff x="0" y="374649"/>
              <a:chExt cx="1270000" cy="1270000"/>
            </a:xfrm>
          </p:grpSpPr>
          <p:sp>
            <p:nvSpPr>
              <p:cNvPr id="943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44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948" name="Group"/>
            <p:cNvGrpSpPr/>
            <p:nvPr/>
          </p:nvGrpSpPr>
          <p:grpSpPr>
            <a:xfrm>
              <a:off x="1828800" y="374649"/>
              <a:ext cx="1270000" cy="1270001"/>
              <a:chOff x="0" y="374649"/>
              <a:chExt cx="1270000" cy="1270000"/>
            </a:xfrm>
          </p:grpSpPr>
          <p:sp>
            <p:nvSpPr>
              <p:cNvPr id="946" name="Line"/>
              <p:cNvSpPr/>
              <p:nvPr/>
            </p:nvSpPr>
            <p:spPr>
              <a:xfrm flipV="1">
                <a:off x="254099" y="654050"/>
                <a:ext cx="1" cy="928410"/>
              </a:xfrm>
              <a:prstGeom prst="line">
                <a:avLst/>
              </a:prstGeom>
              <a:noFill/>
              <a:ln w="508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47" name="+"/>
              <p:cNvSpPr/>
              <p:nvPr/>
            </p:nvSpPr>
            <p:spPr>
              <a:xfrm>
                <a:off x="0" y="374649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>
                    <a:solidFill>
                      <a:schemeClr val="accent1"/>
                    </a:solidFill>
                  </a:defRPr>
                </a:lvl1pPr>
              </a:lstStyle>
              <a:p>
                <a:r>
                  <a:t>+</a:t>
                </a:r>
              </a:p>
            </p:txBody>
          </p:sp>
        </p:grpSp>
      </p:grpSp>
      <p:grpSp>
        <p:nvGrpSpPr>
          <p:cNvPr id="1006" name="Group"/>
          <p:cNvGrpSpPr/>
          <p:nvPr/>
        </p:nvGrpSpPr>
        <p:grpSpPr>
          <a:xfrm>
            <a:off x="5811132" y="10306049"/>
            <a:ext cx="13189634" cy="2303186"/>
            <a:chOff x="0" y="0"/>
            <a:chExt cx="13189632" cy="2303184"/>
          </a:xfrm>
        </p:grpSpPr>
        <p:grpSp>
          <p:nvGrpSpPr>
            <p:cNvPr id="952" name="Group"/>
            <p:cNvGrpSpPr/>
            <p:nvPr/>
          </p:nvGrpSpPr>
          <p:grpSpPr>
            <a:xfrm>
              <a:off x="3897769" y="-1"/>
              <a:ext cx="1270001" cy="2303186"/>
              <a:chOff x="0" y="0"/>
              <a:chExt cx="1270000" cy="2303184"/>
            </a:xfrm>
          </p:grpSpPr>
          <p:sp>
            <p:nvSpPr>
              <p:cNvPr id="950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51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55" name="Group"/>
            <p:cNvGrpSpPr/>
            <p:nvPr/>
          </p:nvGrpSpPr>
          <p:grpSpPr>
            <a:xfrm>
              <a:off x="4294389" y="-1"/>
              <a:ext cx="1270001" cy="2303186"/>
              <a:chOff x="0" y="0"/>
              <a:chExt cx="1270000" cy="2303184"/>
            </a:xfrm>
          </p:grpSpPr>
          <p:sp>
            <p:nvSpPr>
              <p:cNvPr id="953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54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58" name="Group"/>
            <p:cNvGrpSpPr/>
            <p:nvPr/>
          </p:nvGrpSpPr>
          <p:grpSpPr>
            <a:xfrm>
              <a:off x="4691009" y="-1"/>
              <a:ext cx="1270001" cy="2303186"/>
              <a:chOff x="0" y="0"/>
              <a:chExt cx="1270000" cy="2303184"/>
            </a:xfrm>
          </p:grpSpPr>
          <p:sp>
            <p:nvSpPr>
              <p:cNvPr id="956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57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61" name="Group"/>
            <p:cNvGrpSpPr/>
            <p:nvPr/>
          </p:nvGrpSpPr>
          <p:grpSpPr>
            <a:xfrm>
              <a:off x="5087629" y="-1"/>
              <a:ext cx="1270001" cy="2303186"/>
              <a:chOff x="0" y="0"/>
              <a:chExt cx="1270000" cy="2303184"/>
            </a:xfrm>
          </p:grpSpPr>
          <p:sp>
            <p:nvSpPr>
              <p:cNvPr id="959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60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64" name="Group"/>
            <p:cNvGrpSpPr/>
            <p:nvPr/>
          </p:nvGrpSpPr>
          <p:grpSpPr>
            <a:xfrm>
              <a:off x="5484249" y="-1"/>
              <a:ext cx="1270001" cy="2303186"/>
              <a:chOff x="0" y="0"/>
              <a:chExt cx="1270000" cy="2303184"/>
            </a:xfrm>
          </p:grpSpPr>
          <p:sp>
            <p:nvSpPr>
              <p:cNvPr id="962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63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67" name="Group"/>
            <p:cNvGrpSpPr/>
            <p:nvPr/>
          </p:nvGrpSpPr>
          <p:grpSpPr>
            <a:xfrm>
              <a:off x="5880869" y="-1"/>
              <a:ext cx="1270001" cy="2303186"/>
              <a:chOff x="0" y="0"/>
              <a:chExt cx="1270000" cy="2303184"/>
            </a:xfrm>
          </p:grpSpPr>
          <p:sp>
            <p:nvSpPr>
              <p:cNvPr id="965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66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70" name="Group"/>
            <p:cNvGrpSpPr/>
            <p:nvPr/>
          </p:nvGrpSpPr>
          <p:grpSpPr>
            <a:xfrm>
              <a:off x="6277490" y="-1"/>
              <a:ext cx="1270001" cy="2303186"/>
              <a:chOff x="0" y="0"/>
              <a:chExt cx="1270000" cy="2303184"/>
            </a:xfrm>
          </p:grpSpPr>
          <p:sp>
            <p:nvSpPr>
              <p:cNvPr id="968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69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73" name="Group"/>
            <p:cNvGrpSpPr/>
            <p:nvPr/>
          </p:nvGrpSpPr>
          <p:grpSpPr>
            <a:xfrm>
              <a:off x="6674110" y="-1"/>
              <a:ext cx="1270001" cy="2303186"/>
              <a:chOff x="0" y="0"/>
              <a:chExt cx="1270000" cy="2303184"/>
            </a:xfrm>
          </p:grpSpPr>
          <p:sp>
            <p:nvSpPr>
              <p:cNvPr id="971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72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76" name="Group"/>
            <p:cNvGrpSpPr/>
            <p:nvPr/>
          </p:nvGrpSpPr>
          <p:grpSpPr>
            <a:xfrm>
              <a:off x="7070730" y="-1"/>
              <a:ext cx="1270001" cy="2303186"/>
              <a:chOff x="0" y="0"/>
              <a:chExt cx="1270000" cy="2303184"/>
            </a:xfrm>
          </p:grpSpPr>
          <p:sp>
            <p:nvSpPr>
              <p:cNvPr id="974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75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79" name="Group"/>
            <p:cNvGrpSpPr/>
            <p:nvPr/>
          </p:nvGrpSpPr>
          <p:grpSpPr>
            <a:xfrm>
              <a:off x="7467350" y="-1"/>
              <a:ext cx="1270001" cy="2303186"/>
              <a:chOff x="0" y="0"/>
              <a:chExt cx="1270000" cy="2303184"/>
            </a:xfrm>
          </p:grpSpPr>
          <p:sp>
            <p:nvSpPr>
              <p:cNvPr id="977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78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82" name="Group"/>
            <p:cNvGrpSpPr/>
            <p:nvPr/>
          </p:nvGrpSpPr>
          <p:grpSpPr>
            <a:xfrm>
              <a:off x="7863971" y="-1"/>
              <a:ext cx="1270001" cy="2303186"/>
              <a:chOff x="0" y="0"/>
              <a:chExt cx="1270000" cy="2303184"/>
            </a:xfrm>
          </p:grpSpPr>
          <p:sp>
            <p:nvSpPr>
              <p:cNvPr id="980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81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85" name="Group"/>
            <p:cNvGrpSpPr/>
            <p:nvPr/>
          </p:nvGrpSpPr>
          <p:grpSpPr>
            <a:xfrm>
              <a:off x="8260591" y="-1"/>
              <a:ext cx="1270001" cy="2303186"/>
              <a:chOff x="0" y="0"/>
              <a:chExt cx="1270000" cy="2303184"/>
            </a:xfrm>
          </p:grpSpPr>
          <p:sp>
            <p:nvSpPr>
              <p:cNvPr id="983" name="Line"/>
              <p:cNvSpPr/>
              <p:nvPr/>
            </p:nvSpPr>
            <p:spPr>
              <a:xfrm flipV="1">
                <a:off x="203089" y="-1"/>
                <a:ext cx="1" cy="928411"/>
              </a:xfrm>
              <a:prstGeom prst="line">
                <a:avLst/>
              </a:prstGeom>
              <a:noFill/>
              <a:ln w="508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984" name="-"/>
              <p:cNvSpPr/>
              <p:nvPr/>
            </p:nvSpPr>
            <p:spPr>
              <a:xfrm>
                <a:off x="0" y="1033184"/>
                <a:ext cx="1270000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5400">
                    <a:solidFill>
                      <a:schemeClr val="accent5"/>
                    </a:solidFill>
                  </a:defRPr>
                </a:lvl1pPr>
              </a:lstStyle>
              <a:p>
                <a:r>
                  <a:t>-</a:t>
                </a:r>
              </a:p>
            </p:txBody>
          </p:sp>
        </p:grpSp>
        <p:grpSp>
          <p:nvGrpSpPr>
            <p:cNvPr id="995" name="Group"/>
            <p:cNvGrpSpPr/>
            <p:nvPr/>
          </p:nvGrpSpPr>
          <p:grpSpPr>
            <a:xfrm>
              <a:off x="9211723" y="-1"/>
              <a:ext cx="3977910" cy="2303186"/>
              <a:chOff x="0" y="0"/>
              <a:chExt cx="3977908" cy="2303184"/>
            </a:xfrm>
          </p:grpSpPr>
          <p:grpSp>
            <p:nvGrpSpPr>
              <p:cNvPr id="988" name="Group"/>
              <p:cNvGrpSpPr/>
              <p:nvPr/>
            </p:nvGrpSpPr>
            <p:grpSpPr>
              <a:xfrm>
                <a:off x="0" y="-1"/>
                <a:ext cx="1270000" cy="2303186"/>
                <a:chOff x="0" y="0"/>
                <a:chExt cx="1270000" cy="2303184"/>
              </a:xfrm>
            </p:grpSpPr>
            <p:sp>
              <p:nvSpPr>
                <p:cNvPr id="986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987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991" name="Group"/>
              <p:cNvGrpSpPr/>
              <p:nvPr/>
            </p:nvGrpSpPr>
            <p:grpSpPr>
              <a:xfrm>
                <a:off x="1353953" y="-1"/>
                <a:ext cx="1270001" cy="2303186"/>
                <a:chOff x="0" y="0"/>
                <a:chExt cx="1270000" cy="2303184"/>
              </a:xfrm>
            </p:grpSpPr>
            <p:sp>
              <p:nvSpPr>
                <p:cNvPr id="989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990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994" name="Group"/>
              <p:cNvGrpSpPr/>
              <p:nvPr/>
            </p:nvGrpSpPr>
            <p:grpSpPr>
              <a:xfrm>
                <a:off x="2707908" y="-1"/>
                <a:ext cx="1270001" cy="2303186"/>
                <a:chOff x="0" y="0"/>
                <a:chExt cx="1270000" cy="2303184"/>
              </a:xfrm>
            </p:grpSpPr>
            <p:sp>
              <p:nvSpPr>
                <p:cNvPr id="992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993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</p:grpSp>
        <p:grpSp>
          <p:nvGrpSpPr>
            <p:cNvPr id="1005" name="Group"/>
            <p:cNvGrpSpPr/>
            <p:nvPr/>
          </p:nvGrpSpPr>
          <p:grpSpPr>
            <a:xfrm>
              <a:off x="0" y="-1"/>
              <a:ext cx="3977909" cy="2303186"/>
              <a:chOff x="0" y="0"/>
              <a:chExt cx="3977908" cy="2303184"/>
            </a:xfrm>
          </p:grpSpPr>
          <p:grpSp>
            <p:nvGrpSpPr>
              <p:cNvPr id="998" name="Group"/>
              <p:cNvGrpSpPr/>
              <p:nvPr/>
            </p:nvGrpSpPr>
            <p:grpSpPr>
              <a:xfrm>
                <a:off x="0" y="-1"/>
                <a:ext cx="1270000" cy="2303186"/>
                <a:chOff x="0" y="0"/>
                <a:chExt cx="1270000" cy="2303184"/>
              </a:xfrm>
            </p:grpSpPr>
            <p:sp>
              <p:nvSpPr>
                <p:cNvPr id="996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997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1001" name="Group"/>
              <p:cNvGrpSpPr/>
              <p:nvPr/>
            </p:nvGrpSpPr>
            <p:grpSpPr>
              <a:xfrm>
                <a:off x="1353953" y="-1"/>
                <a:ext cx="1270001" cy="2303186"/>
                <a:chOff x="0" y="0"/>
                <a:chExt cx="1270000" cy="2303184"/>
              </a:xfrm>
            </p:grpSpPr>
            <p:sp>
              <p:nvSpPr>
                <p:cNvPr id="999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1000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grpSp>
            <p:nvGrpSpPr>
              <p:cNvPr id="1004" name="Group"/>
              <p:cNvGrpSpPr/>
              <p:nvPr/>
            </p:nvGrpSpPr>
            <p:grpSpPr>
              <a:xfrm>
                <a:off x="2707908" y="-1"/>
                <a:ext cx="1270001" cy="2303186"/>
                <a:chOff x="0" y="0"/>
                <a:chExt cx="1270000" cy="2303184"/>
              </a:xfrm>
            </p:grpSpPr>
            <p:sp>
              <p:nvSpPr>
                <p:cNvPr id="1002" name="Line"/>
                <p:cNvSpPr/>
                <p:nvPr/>
              </p:nvSpPr>
              <p:spPr>
                <a:xfrm flipV="1">
                  <a:off x="203089" y="-1"/>
                  <a:ext cx="1" cy="928411"/>
                </a:xfrm>
                <a:prstGeom prst="line">
                  <a:avLst/>
                </a:prstGeom>
                <a:noFill/>
                <a:ln w="508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algn="ctr" defTabSz="812800"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Gill Sans"/>
                    </a:defRPr>
                  </a:pPr>
                  <a:endParaRPr/>
                </a:p>
              </p:txBody>
            </p:sp>
            <p:sp>
              <p:nvSpPr>
                <p:cNvPr id="1003" name="-"/>
                <p:cNvSpPr/>
                <p:nvPr/>
              </p:nvSpPr>
              <p:spPr>
                <a:xfrm>
                  <a:off x="0" y="1033184"/>
                  <a:ext cx="1270000" cy="1270001"/>
                </a:xfrm>
                <a:prstGeom prst="line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101600" tIns="101600" rIns="101600" bIns="101600" numCol="1" anchor="ctr">
                  <a:spAutoFit/>
                </a:bodyPr>
                <a:lstStyle>
                  <a:lvl1pPr>
                    <a:defRPr sz="5400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</p:grpSp>
      </p:grpSp>
      <p:grpSp>
        <p:nvGrpSpPr>
          <p:cNvPr id="1009" name="Group"/>
          <p:cNvGrpSpPr/>
          <p:nvPr/>
        </p:nvGrpSpPr>
        <p:grpSpPr>
          <a:xfrm>
            <a:off x="5496917" y="8825913"/>
            <a:ext cx="14354055" cy="2553874"/>
            <a:chOff x="0" y="0"/>
            <a:chExt cx="14354053" cy="2553873"/>
          </a:xfrm>
        </p:grpSpPr>
        <p:sp>
          <p:nvSpPr>
            <p:cNvPr id="1007" name="Line"/>
            <p:cNvSpPr/>
            <p:nvPr/>
          </p:nvSpPr>
          <p:spPr>
            <a:xfrm>
              <a:off x="0" y="629033"/>
              <a:ext cx="12797654" cy="1924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05" extrusionOk="0">
                  <a:moveTo>
                    <a:pt x="0" y="10327"/>
                  </a:moveTo>
                  <a:cubicBezTo>
                    <a:pt x="1441" y="9099"/>
                    <a:pt x="2904" y="9257"/>
                    <a:pt x="4336" y="10798"/>
                  </a:cubicBezTo>
                  <a:cubicBezTo>
                    <a:pt x="5692" y="12256"/>
                    <a:pt x="7018" y="14915"/>
                    <a:pt x="8351" y="16865"/>
                  </a:cubicBezTo>
                  <a:cubicBezTo>
                    <a:pt x="10844" y="20510"/>
                    <a:pt x="13414" y="21600"/>
                    <a:pt x="15776" y="15226"/>
                  </a:cubicBezTo>
                  <a:cubicBezTo>
                    <a:pt x="16611" y="12974"/>
                    <a:pt x="17369" y="9839"/>
                    <a:pt x="18174" y="7261"/>
                  </a:cubicBezTo>
                  <a:cubicBezTo>
                    <a:pt x="19249" y="3820"/>
                    <a:pt x="20403" y="1369"/>
                    <a:pt x="21600" y="0"/>
                  </a:cubicBezTo>
                </a:path>
              </a:pathLst>
            </a:custGeom>
            <a:noFill/>
            <a:ln w="1524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1008" name="Ft-1"/>
            <p:cNvSpPr txBox="1"/>
            <p:nvPr/>
          </p:nvSpPr>
          <p:spPr>
            <a:xfrm>
              <a:off x="11269364" y="-1"/>
              <a:ext cx="3084690" cy="110847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 marR="81279" indent="497840" defTabSz="1828800">
                <a:spcBef>
                  <a:spcPts val="1400"/>
                </a:spcBef>
                <a:defRPr sz="6400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F</a:t>
              </a:r>
              <a:r>
                <a:rPr baseline="-5999"/>
                <a:t>t-1</a:t>
              </a:r>
            </a:p>
          </p:txBody>
        </p:sp>
      </p:grpSp>
      <p:grpSp>
        <p:nvGrpSpPr>
          <p:cNvPr id="1012" name="Group"/>
          <p:cNvGrpSpPr/>
          <p:nvPr/>
        </p:nvGrpSpPr>
        <p:grpSpPr>
          <a:xfrm>
            <a:off x="3201186" y="8793531"/>
            <a:ext cx="14986556" cy="1512519"/>
            <a:chOff x="0" y="554235"/>
            <a:chExt cx="14986555" cy="1512518"/>
          </a:xfrm>
        </p:grpSpPr>
        <p:sp>
          <p:nvSpPr>
            <p:cNvPr id="1010" name="Line"/>
            <p:cNvSpPr/>
            <p:nvPr/>
          </p:nvSpPr>
          <p:spPr>
            <a:xfrm>
              <a:off x="2420516" y="871735"/>
              <a:ext cx="12566040" cy="1195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06" extrusionOk="0">
                  <a:moveTo>
                    <a:pt x="0" y="299"/>
                  </a:moveTo>
                  <a:cubicBezTo>
                    <a:pt x="1903" y="-794"/>
                    <a:pt x="3812" y="1115"/>
                    <a:pt x="5657" y="5957"/>
                  </a:cubicBezTo>
                  <a:cubicBezTo>
                    <a:pt x="6878" y="9160"/>
                    <a:pt x="8064" y="13633"/>
                    <a:pt x="9300" y="16168"/>
                  </a:cubicBezTo>
                  <a:cubicBezTo>
                    <a:pt x="10721" y="19083"/>
                    <a:pt x="12175" y="19385"/>
                    <a:pt x="13624" y="19649"/>
                  </a:cubicBezTo>
                  <a:cubicBezTo>
                    <a:pt x="16282" y="20135"/>
                    <a:pt x="18941" y="20520"/>
                    <a:pt x="21600" y="20806"/>
                  </a:cubicBezTo>
                </a:path>
              </a:pathLst>
            </a:custGeom>
            <a:noFill/>
            <a:ln w="1270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1011" name="ht"/>
            <p:cNvSpPr/>
            <p:nvPr/>
          </p:nvSpPr>
          <p:spPr>
            <a:xfrm>
              <a:off x="0" y="554235"/>
              <a:ext cx="293891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 marR="81279" indent="497840" defTabSz="1828800">
                <a:spcBef>
                  <a:spcPts val="1400"/>
                </a:spcBef>
                <a:defRPr sz="6400">
                  <a:solidFill>
                    <a:schemeClr val="accent5"/>
                  </a:solidFill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h</a:t>
              </a:r>
              <a:r>
                <a:rPr baseline="-5999"/>
                <a:t>t</a:t>
              </a:r>
            </a:p>
          </p:txBody>
        </p:sp>
      </p:grpSp>
      <p:sp>
        <p:nvSpPr>
          <p:cNvPr id="1013" name="Line"/>
          <p:cNvSpPr/>
          <p:nvPr/>
        </p:nvSpPr>
        <p:spPr>
          <a:xfrm>
            <a:off x="5663812" y="9423016"/>
            <a:ext cx="12637912" cy="1931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751" extrusionOk="0">
                <a:moveTo>
                  <a:pt x="0" y="182"/>
                </a:moveTo>
                <a:cubicBezTo>
                  <a:pt x="845" y="-143"/>
                  <a:pt x="1690" y="-32"/>
                  <a:pt x="2525" y="504"/>
                </a:cubicBezTo>
                <a:cubicBezTo>
                  <a:pt x="3355" y="1036"/>
                  <a:pt x="4181" y="1990"/>
                  <a:pt x="4971" y="3725"/>
                </a:cubicBezTo>
                <a:cubicBezTo>
                  <a:pt x="6328" y="6703"/>
                  <a:pt x="7520" y="11868"/>
                  <a:pt x="8848" y="15258"/>
                </a:cubicBezTo>
                <a:cubicBezTo>
                  <a:pt x="11048" y="20876"/>
                  <a:pt x="13507" y="21457"/>
                  <a:pt x="15703" y="15681"/>
                </a:cubicBezTo>
                <a:cubicBezTo>
                  <a:pt x="16549" y="13456"/>
                  <a:pt x="17316" y="10332"/>
                  <a:pt x="18131" y="7765"/>
                </a:cubicBezTo>
                <a:cubicBezTo>
                  <a:pt x="19219" y="4338"/>
                  <a:pt x="20388" y="1902"/>
                  <a:pt x="21600" y="548"/>
                </a:cubicBezTo>
              </a:path>
            </a:pathLst>
          </a:custGeom>
          <a:ln w="152400">
            <a:solidFill>
              <a:schemeClr val="accent3"/>
            </a:solidFill>
            <a:miter lim="400000"/>
          </a:ln>
        </p:spPr>
        <p:txBody>
          <a:bodyPr lIns="101600" tIns="101600" rIns="101600" bIns="101600" anchor="ctr"/>
          <a:lstStyle/>
          <a:p>
            <a:pPr algn="ctr" defTabSz="8128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/>
          </a:p>
        </p:txBody>
      </p:sp>
      <p:grpSp>
        <p:nvGrpSpPr>
          <p:cNvPr id="1016" name="Group"/>
          <p:cNvGrpSpPr/>
          <p:nvPr/>
        </p:nvGrpSpPr>
        <p:grpSpPr>
          <a:xfrm>
            <a:off x="5496917" y="9734550"/>
            <a:ext cx="13730920" cy="1143001"/>
            <a:chOff x="0" y="0"/>
            <a:chExt cx="13730918" cy="1143000"/>
          </a:xfrm>
        </p:grpSpPr>
        <p:sp>
          <p:nvSpPr>
            <p:cNvPr id="1014" name="Line"/>
            <p:cNvSpPr/>
            <p:nvPr/>
          </p:nvSpPr>
          <p:spPr>
            <a:xfrm>
              <a:off x="0" y="571500"/>
              <a:ext cx="12981781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1015" name="x"/>
            <p:cNvSpPr txBox="1"/>
            <p:nvPr/>
          </p:nvSpPr>
          <p:spPr>
            <a:xfrm>
              <a:off x="13121318" y="0"/>
              <a:ext cx="609601" cy="1143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6200"/>
              </a:lvl1pPr>
            </a:lstStyle>
            <a:p>
              <a:r>
                <a:t>x</a:t>
              </a:r>
            </a:p>
          </p:txBody>
        </p:sp>
      </p:grpSp>
      <p:sp>
        <p:nvSpPr>
          <p:cNvPr id="1017" name="Ft-1  = Strong rule after t-1 boosting iterations.…"/>
          <p:cNvSpPr txBox="1">
            <a:spLocks noGrp="1"/>
          </p:cNvSpPr>
          <p:nvPr>
            <p:ph type="body" sz="quarter" idx="1"/>
          </p:nvPr>
        </p:nvSpPr>
        <p:spPr>
          <a:xfrm>
            <a:off x="3899672" y="3151769"/>
            <a:ext cx="16357799" cy="2066755"/>
          </a:xfrm>
          <a:prstGeom prst="rect">
            <a:avLst/>
          </a:prstGeom>
        </p:spPr>
        <p:txBody>
          <a:bodyPr/>
          <a:lstStyle/>
          <a:p>
            <a:pPr marL="1150982" indent="-653142">
              <a:defRPr sz="5000"/>
            </a:pPr>
            <a:r>
              <a:t>F</a:t>
            </a:r>
            <a:r>
              <a:rPr baseline="-5999"/>
              <a:t>t-1  </a:t>
            </a:r>
            <a:r>
              <a:t>= Strong rule after t-1 boosting iterations.</a:t>
            </a:r>
          </a:p>
          <a:p>
            <a:pPr marL="1150982" indent="-653142">
              <a:defRPr sz="5000"/>
            </a:pPr>
            <a:r>
              <a:t>h</a:t>
            </a:r>
            <a:r>
              <a:rPr sz="4800" baseline="-5999"/>
              <a:t>t</a:t>
            </a:r>
            <a:r>
              <a:t>    = Weak rule produced at iteration t</a:t>
            </a:r>
          </a:p>
        </p:txBody>
      </p:sp>
      <p:pic>
        <p:nvPicPr>
          <p:cNvPr id="101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808" y="6858000"/>
            <a:ext cx="10679807" cy="1423975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VM vs Adaboo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SVM vs Adaboost</a:t>
            </a:r>
          </a:p>
        </p:txBody>
      </p:sp>
      <p:sp>
        <p:nvSpPr>
          <p:cNvPr id="10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662900" y="13131800"/>
            <a:ext cx="584200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pSp>
        <p:nvGrpSpPr>
          <p:cNvPr id="1024" name="Group"/>
          <p:cNvGrpSpPr/>
          <p:nvPr/>
        </p:nvGrpSpPr>
        <p:grpSpPr>
          <a:xfrm>
            <a:off x="9321800" y="4495800"/>
            <a:ext cx="5187245" cy="1701800"/>
            <a:chOff x="0" y="0"/>
            <a:chExt cx="5187244" cy="1701800"/>
          </a:xfrm>
        </p:grpSpPr>
        <p:sp>
          <p:nvSpPr>
            <p:cNvPr id="1022" name="Margin ="/>
            <p:cNvSpPr txBox="1"/>
            <p:nvPr/>
          </p:nvSpPr>
          <p:spPr>
            <a:xfrm>
              <a:off x="0" y="279400"/>
              <a:ext cx="2729330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Margin = </a:t>
              </a:r>
            </a:p>
          </p:txBody>
        </p:sp>
        <p:pic>
          <p:nvPicPr>
            <p:cNvPr id="1023" name="temp.pdf" descr="temp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0" y="0"/>
              <a:ext cx="2647245" cy="1701800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</p:grpSp>
      <p:pic>
        <p:nvPicPr>
          <p:cNvPr id="1025" name="temp.pdf" descr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6883400"/>
            <a:ext cx="14496187" cy="4622800"/>
          </a:xfrm>
          <a:prstGeom prst="rect">
            <a:avLst/>
          </a:prstGeom>
          <a:ln w="12700"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Margins"/>
          <p:cNvSpPr txBox="1">
            <a:spLocks noGrp="1"/>
          </p:cNvSpPr>
          <p:nvPr>
            <p:ph type="title"/>
          </p:nvPr>
        </p:nvSpPr>
        <p:spPr>
          <a:xfrm>
            <a:off x="4419600" y="0"/>
            <a:ext cx="15544800" cy="1905000"/>
          </a:xfrm>
          <a:prstGeom prst="rect">
            <a:avLst/>
          </a:prstGeom>
        </p:spPr>
        <p:txBody>
          <a:bodyPr/>
          <a:lstStyle/>
          <a:p>
            <a:r>
              <a:t>Margins</a:t>
            </a:r>
          </a:p>
        </p:txBody>
      </p:sp>
      <p:grpSp>
        <p:nvGrpSpPr>
          <p:cNvPr id="1030" name="Group"/>
          <p:cNvGrpSpPr/>
          <p:nvPr/>
        </p:nvGrpSpPr>
        <p:grpSpPr>
          <a:xfrm rot="2224158">
            <a:off x="13983693" y="8156017"/>
            <a:ext cx="1586032" cy="846378"/>
            <a:chOff x="0" y="0"/>
            <a:chExt cx="1586031" cy="846377"/>
          </a:xfrm>
        </p:grpSpPr>
        <p:sp>
          <p:nvSpPr>
            <p:cNvPr id="1028" name="Arrow"/>
            <p:cNvSpPr/>
            <p:nvPr/>
          </p:nvSpPr>
          <p:spPr>
            <a:xfrm>
              <a:off x="0" y="0"/>
              <a:ext cx="1586032" cy="846378"/>
            </a:xfrm>
            <a:prstGeom prst="rightArrow">
              <a:avLst>
                <a:gd name="adj1" fmla="val 50000"/>
                <a:gd name="adj2" fmla="val 58824"/>
              </a:avLst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029" name="Project"/>
            <p:cNvSpPr txBox="1"/>
            <p:nvPr/>
          </p:nvSpPr>
          <p:spPr>
            <a:xfrm>
              <a:off x="199027" y="175772"/>
              <a:ext cx="1187978" cy="49483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 marL="106679" marR="83820" algn="ctr" defTabSz="1828800">
                <a:buClr>
                  <a:srgbClr val="434ED6"/>
                </a:buClr>
                <a:buFont typeface="Times New Roman"/>
                <a:defRPr sz="22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Project</a:t>
              </a:r>
            </a:p>
          </p:txBody>
        </p:sp>
      </p:grpSp>
      <p:pic>
        <p:nvPicPr>
          <p:cNvPr id="1031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327" y="1617976"/>
            <a:ext cx="12885521" cy="2340060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1034" name="Group"/>
          <p:cNvGrpSpPr/>
          <p:nvPr/>
        </p:nvGrpSpPr>
        <p:grpSpPr>
          <a:xfrm rot="19122314">
            <a:off x="8190964" y="6979666"/>
            <a:ext cx="1586033" cy="846378"/>
            <a:chOff x="0" y="0"/>
            <a:chExt cx="1586031" cy="846377"/>
          </a:xfrm>
        </p:grpSpPr>
        <p:sp>
          <p:nvSpPr>
            <p:cNvPr id="1032" name="Arrow"/>
            <p:cNvSpPr/>
            <p:nvPr/>
          </p:nvSpPr>
          <p:spPr>
            <a:xfrm>
              <a:off x="0" y="0"/>
              <a:ext cx="1586032" cy="846378"/>
            </a:xfrm>
            <a:prstGeom prst="rightArrow">
              <a:avLst>
                <a:gd name="adj1" fmla="val 50000"/>
                <a:gd name="adj2" fmla="val 58824"/>
              </a:avLst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033" name="reflect"/>
            <p:cNvSpPr txBox="1"/>
            <p:nvPr/>
          </p:nvSpPr>
          <p:spPr>
            <a:xfrm>
              <a:off x="2860" y="119110"/>
              <a:ext cx="1333401" cy="60287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 marL="106679" marR="83820" algn="ctr" defTabSz="1828800">
                <a:buClr>
                  <a:srgbClr val="434ED6"/>
                </a:buClr>
                <a:buFont typeface="Times New Roman"/>
                <a:defRPr sz="22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reflect</a:t>
              </a:r>
            </a:p>
          </p:txBody>
        </p:sp>
      </p:grpSp>
      <p:grpSp>
        <p:nvGrpSpPr>
          <p:cNvPr id="1058" name="Group"/>
          <p:cNvGrpSpPr/>
          <p:nvPr/>
        </p:nvGrpSpPr>
        <p:grpSpPr>
          <a:xfrm>
            <a:off x="4018124" y="6155165"/>
            <a:ext cx="4564508" cy="5653616"/>
            <a:chOff x="0" y="0"/>
            <a:chExt cx="4564507" cy="5653615"/>
          </a:xfrm>
        </p:grpSpPr>
        <p:pic>
          <p:nvPicPr>
            <p:cNvPr id="1035" name="MathTypeImage.pdf" descr="MathTypeImage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97671" y="1247689"/>
              <a:ext cx="343197" cy="400396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036" name="Line"/>
            <p:cNvSpPr/>
            <p:nvPr/>
          </p:nvSpPr>
          <p:spPr>
            <a:xfrm>
              <a:off x="0" y="3329744"/>
              <a:ext cx="4564507" cy="250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037" name="Line"/>
            <p:cNvSpPr/>
            <p:nvPr/>
          </p:nvSpPr>
          <p:spPr>
            <a:xfrm flipV="1">
              <a:off x="2162134" y="1407847"/>
              <a:ext cx="2504" cy="39639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045" name="Group"/>
            <p:cNvGrpSpPr/>
            <p:nvPr/>
          </p:nvGrpSpPr>
          <p:grpSpPr>
            <a:xfrm>
              <a:off x="1255278" y="1733525"/>
              <a:ext cx="2348705" cy="3012389"/>
              <a:chOff x="0" y="0"/>
              <a:chExt cx="2348704" cy="3012388"/>
            </a:xfrm>
          </p:grpSpPr>
          <p:sp>
            <p:nvSpPr>
              <p:cNvPr id="1038" name="+"/>
              <p:cNvSpPr txBox="1"/>
              <p:nvPr/>
            </p:nvSpPr>
            <p:spPr>
              <a:xfrm>
                <a:off x="0" y="0"/>
                <a:ext cx="650698" cy="97037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434ED6"/>
                  </a:buClr>
                  <a:buFont typeface="Times New Roman"/>
                  <a:defRPr sz="40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</a:t>
                </a:r>
              </a:p>
            </p:txBody>
          </p:sp>
          <p:sp>
            <p:nvSpPr>
              <p:cNvPr id="1039" name="+"/>
              <p:cNvSpPr txBox="1"/>
              <p:nvPr/>
            </p:nvSpPr>
            <p:spPr>
              <a:xfrm>
                <a:off x="960948" y="960948"/>
                <a:ext cx="650698" cy="97037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434ED6"/>
                  </a:buClr>
                  <a:buFont typeface="Times New Roman"/>
                  <a:defRPr sz="40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</a:t>
                </a:r>
              </a:p>
            </p:txBody>
          </p:sp>
          <p:sp>
            <p:nvSpPr>
              <p:cNvPr id="1040" name="+"/>
              <p:cNvSpPr txBox="1"/>
              <p:nvPr/>
            </p:nvSpPr>
            <p:spPr>
              <a:xfrm>
                <a:off x="1698007" y="771349"/>
                <a:ext cx="650698" cy="97037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434ED6"/>
                  </a:buClr>
                  <a:buFont typeface="Times New Roman"/>
                  <a:defRPr sz="40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</a:t>
                </a:r>
              </a:p>
            </p:txBody>
          </p:sp>
          <p:sp>
            <p:nvSpPr>
              <p:cNvPr id="1041" name="+"/>
              <p:cNvSpPr txBox="1"/>
              <p:nvPr/>
            </p:nvSpPr>
            <p:spPr>
              <a:xfrm>
                <a:off x="1081067" y="120118"/>
                <a:ext cx="650698" cy="97037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434ED6"/>
                  </a:buClr>
                  <a:buFont typeface="Times New Roman"/>
                  <a:defRPr sz="40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</a:t>
                </a:r>
              </a:p>
            </p:txBody>
          </p:sp>
          <p:sp>
            <p:nvSpPr>
              <p:cNvPr id="1042" name="+"/>
              <p:cNvSpPr txBox="1"/>
              <p:nvPr/>
            </p:nvSpPr>
            <p:spPr>
              <a:xfrm>
                <a:off x="1561541" y="0"/>
                <a:ext cx="650698" cy="97037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434ED6"/>
                  </a:buClr>
                  <a:buFont typeface="Times New Roman"/>
                  <a:defRPr sz="40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</a:t>
                </a:r>
              </a:p>
            </p:txBody>
          </p:sp>
          <p:sp>
            <p:nvSpPr>
              <p:cNvPr id="1043" name="+"/>
              <p:cNvSpPr txBox="1"/>
              <p:nvPr/>
            </p:nvSpPr>
            <p:spPr>
              <a:xfrm>
                <a:off x="1081067" y="2042016"/>
                <a:ext cx="650698" cy="97037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434ED6"/>
                  </a:buClr>
                  <a:buFont typeface="Times New Roman"/>
                  <a:defRPr sz="40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</a:t>
                </a:r>
              </a:p>
            </p:txBody>
          </p:sp>
          <p:sp>
            <p:nvSpPr>
              <p:cNvPr id="1044" name="+"/>
              <p:cNvSpPr txBox="1"/>
              <p:nvPr/>
            </p:nvSpPr>
            <p:spPr>
              <a:xfrm>
                <a:off x="360355" y="600592"/>
                <a:ext cx="650698" cy="97037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434ED6"/>
                  </a:buClr>
                  <a:buFont typeface="Times New Roman"/>
                  <a:defRPr sz="40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</a:t>
                </a:r>
              </a:p>
            </p:txBody>
          </p:sp>
        </p:grpSp>
        <p:grpSp>
          <p:nvGrpSpPr>
            <p:cNvPr id="1054" name="Group"/>
            <p:cNvGrpSpPr/>
            <p:nvPr/>
          </p:nvGrpSpPr>
          <p:grpSpPr>
            <a:xfrm rot="10800000">
              <a:off x="257128" y="1987378"/>
              <a:ext cx="3540544" cy="3666237"/>
              <a:chOff x="0" y="0"/>
              <a:chExt cx="3540542" cy="3666236"/>
            </a:xfrm>
          </p:grpSpPr>
          <p:sp>
            <p:nvSpPr>
              <p:cNvPr id="1046" name="-"/>
              <p:cNvSpPr txBox="1"/>
              <p:nvPr/>
            </p:nvSpPr>
            <p:spPr>
              <a:xfrm>
                <a:off x="0" y="1921897"/>
                <a:ext cx="537578" cy="114374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FF2C79"/>
                  </a:buClr>
                  <a:buFont typeface="Times New Roman"/>
                  <a:defRPr sz="4000">
                    <a:solidFill>
                      <a:srgbClr val="FF2C79"/>
                    </a:solidFill>
                    <a:uFill>
                      <a:solidFill>
                        <a:srgbClr val="FF2C79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</a:t>
                </a:r>
              </a:p>
            </p:txBody>
          </p:sp>
          <p:sp>
            <p:nvSpPr>
              <p:cNvPr id="1047" name="-"/>
              <p:cNvSpPr txBox="1"/>
              <p:nvPr/>
            </p:nvSpPr>
            <p:spPr>
              <a:xfrm>
                <a:off x="2762727" y="2522490"/>
                <a:ext cx="537579" cy="114374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FF2C79"/>
                  </a:buClr>
                  <a:buFont typeface="Times New Roman"/>
                  <a:defRPr sz="4000">
                    <a:solidFill>
                      <a:srgbClr val="FF2C79"/>
                    </a:solidFill>
                    <a:uFill>
                      <a:solidFill>
                        <a:srgbClr val="FF2C79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</a:t>
                </a:r>
              </a:p>
            </p:txBody>
          </p:sp>
          <p:sp>
            <p:nvSpPr>
              <p:cNvPr id="1048" name="-"/>
              <p:cNvSpPr txBox="1"/>
              <p:nvPr/>
            </p:nvSpPr>
            <p:spPr>
              <a:xfrm>
                <a:off x="3002965" y="960948"/>
                <a:ext cx="537578" cy="114374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FF2C79"/>
                  </a:buClr>
                  <a:buFont typeface="Times New Roman"/>
                  <a:defRPr sz="4000">
                    <a:solidFill>
                      <a:srgbClr val="FF2C79"/>
                    </a:solidFill>
                    <a:uFill>
                      <a:solidFill>
                        <a:srgbClr val="FF2C79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</a:t>
                </a:r>
              </a:p>
            </p:txBody>
          </p:sp>
          <p:sp>
            <p:nvSpPr>
              <p:cNvPr id="1049" name="-"/>
              <p:cNvSpPr txBox="1"/>
              <p:nvPr/>
            </p:nvSpPr>
            <p:spPr>
              <a:xfrm>
                <a:off x="240237" y="0"/>
                <a:ext cx="537578" cy="114374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FF2C79"/>
                  </a:buClr>
                  <a:buFont typeface="Times New Roman"/>
                  <a:defRPr sz="4000">
                    <a:solidFill>
                      <a:srgbClr val="FF2C79"/>
                    </a:solidFill>
                    <a:uFill>
                      <a:solidFill>
                        <a:srgbClr val="FF2C79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</a:t>
                </a:r>
              </a:p>
            </p:txBody>
          </p:sp>
          <p:sp>
            <p:nvSpPr>
              <p:cNvPr id="1050" name="-"/>
              <p:cNvSpPr txBox="1"/>
              <p:nvPr/>
            </p:nvSpPr>
            <p:spPr>
              <a:xfrm>
                <a:off x="1681660" y="1201185"/>
                <a:ext cx="537578" cy="114374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FF2C79"/>
                  </a:buClr>
                  <a:buFont typeface="Times New Roman"/>
                  <a:defRPr sz="4000">
                    <a:solidFill>
                      <a:srgbClr val="FF2C79"/>
                    </a:solidFill>
                    <a:uFill>
                      <a:solidFill>
                        <a:srgbClr val="FF2C79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</a:t>
                </a:r>
              </a:p>
            </p:txBody>
          </p:sp>
          <p:sp>
            <p:nvSpPr>
              <p:cNvPr id="1051" name="-"/>
              <p:cNvSpPr txBox="1"/>
              <p:nvPr/>
            </p:nvSpPr>
            <p:spPr>
              <a:xfrm>
                <a:off x="1681660" y="360356"/>
                <a:ext cx="537578" cy="114374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FF2C79"/>
                  </a:buClr>
                  <a:buFont typeface="Times New Roman"/>
                  <a:defRPr sz="4000">
                    <a:solidFill>
                      <a:srgbClr val="FF2C79"/>
                    </a:solidFill>
                    <a:uFill>
                      <a:solidFill>
                        <a:srgbClr val="FF2C79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</a:t>
                </a:r>
              </a:p>
            </p:txBody>
          </p:sp>
          <p:sp>
            <p:nvSpPr>
              <p:cNvPr id="1052" name="-"/>
              <p:cNvSpPr txBox="1"/>
              <p:nvPr/>
            </p:nvSpPr>
            <p:spPr>
              <a:xfrm>
                <a:off x="2282253" y="2522490"/>
                <a:ext cx="537578" cy="114374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FF2C79"/>
                  </a:buClr>
                  <a:buFont typeface="Times New Roman"/>
                  <a:defRPr sz="4000">
                    <a:solidFill>
                      <a:srgbClr val="FF2C79"/>
                    </a:solidFill>
                    <a:uFill>
                      <a:solidFill>
                        <a:srgbClr val="FF2C79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</a:t>
                </a:r>
              </a:p>
            </p:txBody>
          </p:sp>
          <p:sp>
            <p:nvSpPr>
              <p:cNvPr id="1053" name="-"/>
              <p:cNvSpPr txBox="1"/>
              <p:nvPr/>
            </p:nvSpPr>
            <p:spPr>
              <a:xfrm>
                <a:off x="2162134" y="2042016"/>
                <a:ext cx="537579" cy="114374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FF2C79"/>
                  </a:buClr>
                  <a:buFont typeface="Times New Roman"/>
                  <a:defRPr sz="4000">
                    <a:solidFill>
                      <a:srgbClr val="FF2C79"/>
                    </a:solidFill>
                    <a:uFill>
                      <a:solidFill>
                        <a:srgbClr val="FF2C79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</a:t>
                </a:r>
              </a:p>
            </p:txBody>
          </p:sp>
        </p:grpSp>
        <p:sp>
          <p:nvSpPr>
            <p:cNvPr id="1055" name="Line"/>
            <p:cNvSpPr/>
            <p:nvPr/>
          </p:nvSpPr>
          <p:spPr>
            <a:xfrm>
              <a:off x="360355" y="1527966"/>
              <a:ext cx="3723678" cy="3723677"/>
            </a:xfrm>
            <a:prstGeom prst="line">
              <a:avLst/>
            </a:prstGeom>
            <a:noFill/>
            <a:ln w="12700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056" name="Line"/>
            <p:cNvSpPr/>
            <p:nvPr/>
          </p:nvSpPr>
          <p:spPr>
            <a:xfrm flipV="1">
              <a:off x="480474" y="1648084"/>
              <a:ext cx="3363322" cy="3363321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pic>
          <p:nvPicPr>
            <p:cNvPr id="1057" name="MathTypeImage.pdf" descr="MathTypeImage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632184" y="0"/>
              <a:ext cx="1449329" cy="790543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1087" name="Group"/>
          <p:cNvGrpSpPr/>
          <p:nvPr/>
        </p:nvGrpSpPr>
        <p:grpSpPr>
          <a:xfrm>
            <a:off x="9521193" y="3957952"/>
            <a:ext cx="5503069" cy="6827772"/>
            <a:chOff x="0" y="0"/>
            <a:chExt cx="5503068" cy="6827771"/>
          </a:xfrm>
        </p:grpSpPr>
        <p:grpSp>
          <p:nvGrpSpPr>
            <p:cNvPr id="1085" name="Group"/>
            <p:cNvGrpSpPr/>
            <p:nvPr/>
          </p:nvGrpSpPr>
          <p:grpSpPr>
            <a:xfrm>
              <a:off x="-1" y="0"/>
              <a:ext cx="5503070" cy="5800097"/>
              <a:chOff x="0" y="0"/>
              <a:chExt cx="5503068" cy="5800096"/>
            </a:xfrm>
          </p:grpSpPr>
          <p:sp>
            <p:nvSpPr>
              <p:cNvPr id="1059" name="Line"/>
              <p:cNvSpPr/>
              <p:nvPr/>
            </p:nvSpPr>
            <p:spPr>
              <a:xfrm>
                <a:off x="0" y="2335509"/>
                <a:ext cx="4564507" cy="250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60" name="Line"/>
              <p:cNvSpPr/>
              <p:nvPr/>
            </p:nvSpPr>
            <p:spPr>
              <a:xfrm flipV="1">
                <a:off x="2162134" y="413611"/>
                <a:ext cx="2504" cy="396391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endParaRPr/>
              </a:p>
            </p:txBody>
          </p:sp>
          <p:grpSp>
            <p:nvGrpSpPr>
              <p:cNvPr id="1068" name="Group"/>
              <p:cNvGrpSpPr/>
              <p:nvPr/>
            </p:nvGrpSpPr>
            <p:grpSpPr>
              <a:xfrm>
                <a:off x="1321304" y="653848"/>
                <a:ext cx="2348705" cy="3012390"/>
                <a:chOff x="0" y="0"/>
                <a:chExt cx="2348704" cy="3012388"/>
              </a:xfrm>
            </p:grpSpPr>
            <p:sp>
              <p:nvSpPr>
                <p:cNvPr id="1061" name="+"/>
                <p:cNvSpPr txBox="1"/>
                <p:nvPr/>
              </p:nvSpPr>
              <p:spPr>
                <a:xfrm>
                  <a:off x="0" y="0"/>
                  <a:ext cx="650698" cy="970373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434ED6"/>
                    </a:buClr>
                    <a:buFont typeface="Times New Roman"/>
                    <a:defRPr sz="4000">
                      <a:solidFill>
                        <a:srgbClr val="434ED6"/>
                      </a:solidFill>
                      <a:uFill>
                        <a:solidFill>
                          <a:srgbClr val="434ED6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  <p:sp>
              <p:nvSpPr>
                <p:cNvPr id="1062" name="+"/>
                <p:cNvSpPr txBox="1"/>
                <p:nvPr/>
              </p:nvSpPr>
              <p:spPr>
                <a:xfrm>
                  <a:off x="960948" y="960948"/>
                  <a:ext cx="650698" cy="970374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434ED6"/>
                    </a:buClr>
                    <a:buFont typeface="Times New Roman"/>
                    <a:defRPr sz="4000">
                      <a:solidFill>
                        <a:srgbClr val="434ED6"/>
                      </a:solidFill>
                      <a:uFill>
                        <a:solidFill>
                          <a:srgbClr val="434ED6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  <p:sp>
              <p:nvSpPr>
                <p:cNvPr id="1063" name="+"/>
                <p:cNvSpPr txBox="1"/>
                <p:nvPr/>
              </p:nvSpPr>
              <p:spPr>
                <a:xfrm>
                  <a:off x="1698007" y="771349"/>
                  <a:ext cx="650698" cy="970373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434ED6"/>
                    </a:buClr>
                    <a:buFont typeface="Times New Roman"/>
                    <a:defRPr sz="4000">
                      <a:solidFill>
                        <a:srgbClr val="434ED6"/>
                      </a:solidFill>
                      <a:uFill>
                        <a:solidFill>
                          <a:srgbClr val="434ED6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  <p:sp>
              <p:nvSpPr>
                <p:cNvPr id="1064" name="+"/>
                <p:cNvSpPr txBox="1"/>
                <p:nvPr/>
              </p:nvSpPr>
              <p:spPr>
                <a:xfrm>
                  <a:off x="1081067" y="120118"/>
                  <a:ext cx="650698" cy="970373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434ED6"/>
                    </a:buClr>
                    <a:buFont typeface="Times New Roman"/>
                    <a:defRPr sz="4000">
                      <a:solidFill>
                        <a:srgbClr val="434ED6"/>
                      </a:solidFill>
                      <a:uFill>
                        <a:solidFill>
                          <a:srgbClr val="434ED6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  <p:sp>
              <p:nvSpPr>
                <p:cNvPr id="1065" name="+"/>
                <p:cNvSpPr txBox="1"/>
                <p:nvPr/>
              </p:nvSpPr>
              <p:spPr>
                <a:xfrm>
                  <a:off x="1561541" y="0"/>
                  <a:ext cx="650698" cy="970373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434ED6"/>
                    </a:buClr>
                    <a:buFont typeface="Times New Roman"/>
                    <a:defRPr sz="4000">
                      <a:solidFill>
                        <a:srgbClr val="434ED6"/>
                      </a:solidFill>
                      <a:uFill>
                        <a:solidFill>
                          <a:srgbClr val="434ED6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  <p:sp>
              <p:nvSpPr>
                <p:cNvPr id="1066" name="+"/>
                <p:cNvSpPr txBox="1"/>
                <p:nvPr/>
              </p:nvSpPr>
              <p:spPr>
                <a:xfrm>
                  <a:off x="1081067" y="2042016"/>
                  <a:ext cx="650698" cy="970373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434ED6"/>
                    </a:buClr>
                    <a:buFont typeface="Times New Roman"/>
                    <a:defRPr sz="4000">
                      <a:solidFill>
                        <a:srgbClr val="434ED6"/>
                      </a:solidFill>
                      <a:uFill>
                        <a:solidFill>
                          <a:srgbClr val="434ED6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  <p:sp>
              <p:nvSpPr>
                <p:cNvPr id="1067" name="+"/>
                <p:cNvSpPr txBox="1"/>
                <p:nvPr/>
              </p:nvSpPr>
              <p:spPr>
                <a:xfrm>
                  <a:off x="360355" y="600592"/>
                  <a:ext cx="650698" cy="970374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434ED6"/>
                    </a:buClr>
                    <a:buFont typeface="Times New Roman"/>
                    <a:defRPr sz="4000">
                      <a:solidFill>
                        <a:srgbClr val="434ED6"/>
                      </a:solidFill>
                      <a:uFill>
                        <a:solidFill>
                          <a:srgbClr val="434ED6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+</a:t>
                  </a:r>
                </a:p>
              </p:txBody>
            </p:sp>
          </p:grpSp>
          <p:grpSp>
            <p:nvGrpSpPr>
              <p:cNvPr id="1077" name="Group"/>
              <p:cNvGrpSpPr/>
              <p:nvPr/>
            </p:nvGrpSpPr>
            <p:grpSpPr>
              <a:xfrm>
                <a:off x="746382" y="0"/>
                <a:ext cx="3540544" cy="3666237"/>
                <a:chOff x="0" y="0"/>
                <a:chExt cx="3540542" cy="3666236"/>
              </a:xfrm>
            </p:grpSpPr>
            <p:sp>
              <p:nvSpPr>
                <p:cNvPr id="1069" name="-"/>
                <p:cNvSpPr txBox="1"/>
                <p:nvPr/>
              </p:nvSpPr>
              <p:spPr>
                <a:xfrm>
                  <a:off x="0" y="1921897"/>
                  <a:ext cx="537578" cy="1143747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FF2C79"/>
                    </a:buClr>
                    <a:buFont typeface="Times New Roman"/>
                    <a:defRPr sz="4000">
                      <a:solidFill>
                        <a:srgbClr val="FF2C79"/>
                      </a:solidFill>
                      <a:uFill>
                        <a:solidFill>
                          <a:srgbClr val="FF2C79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-</a:t>
                  </a:r>
                </a:p>
              </p:txBody>
            </p:sp>
            <p:sp>
              <p:nvSpPr>
                <p:cNvPr id="1070" name="-"/>
                <p:cNvSpPr txBox="1"/>
                <p:nvPr/>
              </p:nvSpPr>
              <p:spPr>
                <a:xfrm>
                  <a:off x="2762727" y="2522490"/>
                  <a:ext cx="537579" cy="1143747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FF2C79"/>
                    </a:buClr>
                    <a:buFont typeface="Times New Roman"/>
                    <a:defRPr sz="4000">
                      <a:solidFill>
                        <a:srgbClr val="FF2C79"/>
                      </a:solidFill>
                      <a:uFill>
                        <a:solidFill>
                          <a:srgbClr val="FF2C79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-</a:t>
                  </a:r>
                </a:p>
              </p:txBody>
            </p:sp>
            <p:sp>
              <p:nvSpPr>
                <p:cNvPr id="1071" name="-"/>
                <p:cNvSpPr txBox="1"/>
                <p:nvPr/>
              </p:nvSpPr>
              <p:spPr>
                <a:xfrm>
                  <a:off x="3002965" y="960948"/>
                  <a:ext cx="537578" cy="1143748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FF2C79"/>
                    </a:buClr>
                    <a:buFont typeface="Times New Roman"/>
                    <a:defRPr sz="4000">
                      <a:solidFill>
                        <a:srgbClr val="FF2C79"/>
                      </a:solidFill>
                      <a:uFill>
                        <a:solidFill>
                          <a:srgbClr val="FF2C79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-</a:t>
                  </a:r>
                </a:p>
              </p:txBody>
            </p:sp>
            <p:sp>
              <p:nvSpPr>
                <p:cNvPr id="1072" name="-"/>
                <p:cNvSpPr txBox="1"/>
                <p:nvPr/>
              </p:nvSpPr>
              <p:spPr>
                <a:xfrm>
                  <a:off x="240237" y="0"/>
                  <a:ext cx="537578" cy="1143747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FF2C79"/>
                    </a:buClr>
                    <a:buFont typeface="Times New Roman"/>
                    <a:defRPr sz="4000">
                      <a:solidFill>
                        <a:srgbClr val="FF2C79"/>
                      </a:solidFill>
                      <a:uFill>
                        <a:solidFill>
                          <a:srgbClr val="FF2C79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-</a:t>
                  </a:r>
                </a:p>
              </p:txBody>
            </p:sp>
            <p:sp>
              <p:nvSpPr>
                <p:cNvPr id="1073" name="-"/>
                <p:cNvSpPr txBox="1"/>
                <p:nvPr/>
              </p:nvSpPr>
              <p:spPr>
                <a:xfrm>
                  <a:off x="1681660" y="1201185"/>
                  <a:ext cx="537578" cy="1143748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FF2C79"/>
                    </a:buClr>
                    <a:buFont typeface="Times New Roman"/>
                    <a:defRPr sz="4000">
                      <a:solidFill>
                        <a:srgbClr val="FF2C79"/>
                      </a:solidFill>
                      <a:uFill>
                        <a:solidFill>
                          <a:srgbClr val="FF2C79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-</a:t>
                  </a:r>
                </a:p>
              </p:txBody>
            </p:sp>
            <p:sp>
              <p:nvSpPr>
                <p:cNvPr id="1074" name="-"/>
                <p:cNvSpPr txBox="1"/>
                <p:nvPr/>
              </p:nvSpPr>
              <p:spPr>
                <a:xfrm>
                  <a:off x="1681660" y="360356"/>
                  <a:ext cx="537578" cy="1143747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FF2C79"/>
                    </a:buClr>
                    <a:buFont typeface="Times New Roman"/>
                    <a:defRPr sz="4000">
                      <a:solidFill>
                        <a:srgbClr val="FF2C79"/>
                      </a:solidFill>
                      <a:uFill>
                        <a:solidFill>
                          <a:srgbClr val="FF2C79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-</a:t>
                  </a:r>
                </a:p>
              </p:txBody>
            </p:sp>
            <p:sp>
              <p:nvSpPr>
                <p:cNvPr id="1075" name="-"/>
                <p:cNvSpPr txBox="1"/>
                <p:nvPr/>
              </p:nvSpPr>
              <p:spPr>
                <a:xfrm>
                  <a:off x="2282253" y="2522490"/>
                  <a:ext cx="537578" cy="1143747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FF2C79"/>
                    </a:buClr>
                    <a:buFont typeface="Times New Roman"/>
                    <a:defRPr sz="4000">
                      <a:solidFill>
                        <a:srgbClr val="FF2C79"/>
                      </a:solidFill>
                      <a:uFill>
                        <a:solidFill>
                          <a:srgbClr val="FF2C79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-</a:t>
                  </a:r>
                </a:p>
              </p:txBody>
            </p:sp>
            <p:sp>
              <p:nvSpPr>
                <p:cNvPr id="1076" name="-"/>
                <p:cNvSpPr txBox="1"/>
                <p:nvPr/>
              </p:nvSpPr>
              <p:spPr>
                <a:xfrm>
                  <a:off x="2162134" y="2042016"/>
                  <a:ext cx="537579" cy="1143747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FF2C79"/>
                    </a:buClr>
                    <a:buFont typeface="Times New Roman"/>
                    <a:defRPr sz="4000">
                      <a:solidFill>
                        <a:srgbClr val="FF2C79"/>
                      </a:solidFill>
                      <a:uFill>
                        <a:solidFill>
                          <a:srgbClr val="FF2C79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-</a:t>
                  </a:r>
                </a:p>
              </p:txBody>
            </p:sp>
          </p:grpSp>
          <p:sp>
            <p:nvSpPr>
              <p:cNvPr id="1078" name="Line"/>
              <p:cNvSpPr/>
              <p:nvPr/>
            </p:nvSpPr>
            <p:spPr>
              <a:xfrm>
                <a:off x="360355" y="533730"/>
                <a:ext cx="3723678" cy="3723678"/>
              </a:xfrm>
              <a:prstGeom prst="line">
                <a:avLst/>
              </a:prstGeom>
              <a:noFill/>
              <a:ln w="12700" cap="flat">
                <a:solidFill>
                  <a:srgbClr val="00D2A9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79" name="Line"/>
              <p:cNvSpPr/>
              <p:nvPr/>
            </p:nvSpPr>
            <p:spPr>
              <a:xfrm flipV="1">
                <a:off x="480474" y="653848"/>
                <a:ext cx="3363322" cy="3363322"/>
              </a:xfrm>
              <a:prstGeom prst="line">
                <a:avLst/>
              </a:prstGeom>
              <a:noFill/>
              <a:ln w="12700" cap="flat">
                <a:solidFill>
                  <a:srgbClr val="434ED6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80" name="Line"/>
              <p:cNvSpPr/>
              <p:nvPr/>
            </p:nvSpPr>
            <p:spPr>
              <a:xfrm rot="13500000">
                <a:off x="4141063" y="1557791"/>
                <a:ext cx="600594" cy="24023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9000"/>
                    </a:lnTo>
                    <a:cubicBezTo>
                      <a:pt x="10800" y="9994"/>
                      <a:pt x="5965" y="10800"/>
                      <a:pt x="0" y="10800"/>
                    </a:cubicBezTo>
                    <a:cubicBezTo>
                      <a:pt x="5965" y="10800"/>
                      <a:pt x="10800" y="11606"/>
                      <a:pt x="10800" y="126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081" name="Correct"/>
              <p:cNvSpPr txBox="1"/>
              <p:nvPr/>
            </p:nvSpPr>
            <p:spPr>
              <a:xfrm rot="18900000">
                <a:off x="4066666" y="2994749"/>
                <a:ext cx="1382517" cy="5946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434ED6"/>
                  </a:buClr>
                  <a:buFont typeface="Times New Roman"/>
                  <a:defRPr sz="26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Correct</a:t>
                </a:r>
              </a:p>
            </p:txBody>
          </p:sp>
          <p:sp>
            <p:nvSpPr>
              <p:cNvPr id="1082" name="Line"/>
              <p:cNvSpPr/>
              <p:nvPr/>
            </p:nvSpPr>
            <p:spPr>
              <a:xfrm rot="13500000">
                <a:off x="2219165" y="3359570"/>
                <a:ext cx="600594" cy="24023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9000"/>
                    </a:lnTo>
                    <a:cubicBezTo>
                      <a:pt x="10800" y="9994"/>
                      <a:pt x="5965" y="10800"/>
                      <a:pt x="0" y="10800"/>
                    </a:cubicBezTo>
                    <a:cubicBezTo>
                      <a:pt x="5965" y="10800"/>
                      <a:pt x="10800" y="11606"/>
                      <a:pt x="10800" y="126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12700" cap="flat">
                <a:solidFill>
                  <a:srgbClr val="FF2C79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083" name="Mistake"/>
              <p:cNvSpPr txBox="1"/>
              <p:nvPr/>
            </p:nvSpPr>
            <p:spPr>
              <a:xfrm rot="18900000">
                <a:off x="2177206" y="4784681"/>
                <a:ext cx="1585944" cy="53271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FF2C79"/>
                  </a:buClr>
                  <a:buFont typeface="Times New Roman"/>
                  <a:defRPr sz="2600">
                    <a:solidFill>
                      <a:srgbClr val="FF2C79"/>
                    </a:solidFill>
                    <a:uFill>
                      <a:solidFill>
                        <a:srgbClr val="FF2C79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Mistake</a:t>
                </a:r>
              </a:p>
            </p:txBody>
          </p:sp>
          <p:pic>
            <p:nvPicPr>
              <p:cNvPr id="1084" name="MathTypeImage.pdf" descr="MathTypeImage.pdf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3797671" y="253453"/>
                <a:ext cx="343197" cy="400397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pic>
          <p:nvPicPr>
            <p:cNvPr id="1086" name="MathTypeImage.pdf" descr="MathTypeImage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51268" y="6037229"/>
              <a:ext cx="1800681" cy="790543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1108" name="Group"/>
          <p:cNvGrpSpPr/>
          <p:nvPr/>
        </p:nvGrpSpPr>
        <p:grpSpPr>
          <a:xfrm>
            <a:off x="15425737" y="6612280"/>
            <a:ext cx="5152656" cy="6235992"/>
            <a:chOff x="0" y="0"/>
            <a:chExt cx="5152654" cy="6235991"/>
          </a:xfrm>
        </p:grpSpPr>
        <p:grpSp>
          <p:nvGrpSpPr>
            <p:cNvPr id="1106" name="Group"/>
            <p:cNvGrpSpPr/>
            <p:nvPr/>
          </p:nvGrpSpPr>
          <p:grpSpPr>
            <a:xfrm>
              <a:off x="0" y="1010628"/>
              <a:ext cx="5152655" cy="5225364"/>
              <a:chOff x="0" y="0"/>
              <a:chExt cx="5152655" cy="5225362"/>
            </a:xfrm>
          </p:grpSpPr>
          <p:sp>
            <p:nvSpPr>
              <p:cNvPr id="1088" name="Margin"/>
              <p:cNvSpPr txBox="1"/>
              <p:nvPr/>
            </p:nvSpPr>
            <p:spPr>
              <a:xfrm>
                <a:off x="3398567" y="4604480"/>
                <a:ext cx="1505935" cy="62088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434ED6"/>
                  </a:buClr>
                  <a:buFont typeface="Times New Roman"/>
                  <a:defRPr sz="26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Margin</a:t>
                </a:r>
              </a:p>
            </p:txBody>
          </p:sp>
          <p:sp>
            <p:nvSpPr>
              <p:cNvPr id="1089" name="Line"/>
              <p:cNvSpPr/>
              <p:nvPr/>
            </p:nvSpPr>
            <p:spPr>
              <a:xfrm>
                <a:off x="22" y="4714110"/>
                <a:ext cx="5152633" cy="228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90" name="Line"/>
              <p:cNvSpPr/>
              <p:nvPr/>
            </p:nvSpPr>
            <p:spPr>
              <a:xfrm flipV="1">
                <a:off x="2302262" y="438521"/>
                <a:ext cx="2285" cy="427559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91" name="Cumulative # examples"/>
              <p:cNvSpPr txBox="1"/>
              <p:nvPr/>
            </p:nvSpPr>
            <p:spPr>
              <a:xfrm>
                <a:off x="767435" y="0"/>
                <a:ext cx="3780525" cy="66509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434ED6"/>
                  </a:buClr>
                  <a:buFont typeface="Times New Roman"/>
                  <a:defRPr sz="26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Cumulative # examples</a:t>
                </a:r>
              </a:p>
            </p:txBody>
          </p:sp>
          <p:sp>
            <p:nvSpPr>
              <p:cNvPr id="1092" name="Square"/>
              <p:cNvSpPr/>
              <p:nvPr/>
            </p:nvSpPr>
            <p:spPr>
              <a:xfrm>
                <a:off x="877066" y="4494849"/>
                <a:ext cx="219262" cy="219262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093" name="Square"/>
              <p:cNvSpPr/>
              <p:nvPr/>
            </p:nvSpPr>
            <p:spPr>
              <a:xfrm>
                <a:off x="1754110" y="4494849"/>
                <a:ext cx="219262" cy="219262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094" name="Rectangle"/>
              <p:cNvSpPr/>
              <p:nvPr/>
            </p:nvSpPr>
            <p:spPr>
              <a:xfrm>
                <a:off x="2302262" y="4165958"/>
                <a:ext cx="219262" cy="548153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095" name="Rectangle"/>
              <p:cNvSpPr/>
              <p:nvPr/>
            </p:nvSpPr>
            <p:spPr>
              <a:xfrm>
                <a:off x="2521523" y="3398544"/>
                <a:ext cx="219262" cy="1315567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096" name="Square"/>
              <p:cNvSpPr/>
              <p:nvPr/>
            </p:nvSpPr>
            <p:spPr>
              <a:xfrm>
                <a:off x="3837089" y="4494849"/>
                <a:ext cx="219262" cy="219262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097" name="Rectangle"/>
              <p:cNvSpPr/>
              <p:nvPr/>
            </p:nvSpPr>
            <p:spPr>
              <a:xfrm>
                <a:off x="2740784" y="3837066"/>
                <a:ext cx="219262" cy="877045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098" name="Rectangle"/>
              <p:cNvSpPr/>
              <p:nvPr/>
            </p:nvSpPr>
            <p:spPr>
              <a:xfrm>
                <a:off x="2960045" y="3069653"/>
                <a:ext cx="219262" cy="1644458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099" name="Rectangle"/>
              <p:cNvSpPr/>
              <p:nvPr/>
            </p:nvSpPr>
            <p:spPr>
              <a:xfrm>
                <a:off x="3398567" y="4165958"/>
                <a:ext cx="219262" cy="548153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100" name="Rectangle"/>
              <p:cNvSpPr/>
              <p:nvPr/>
            </p:nvSpPr>
            <p:spPr>
              <a:xfrm>
                <a:off x="3179306" y="3837066"/>
                <a:ext cx="219262" cy="877045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101" name="Rectangle"/>
              <p:cNvSpPr/>
              <p:nvPr/>
            </p:nvSpPr>
            <p:spPr>
              <a:xfrm>
                <a:off x="4056350" y="4165958"/>
                <a:ext cx="219262" cy="548153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102" name="Line"/>
              <p:cNvSpPr/>
              <p:nvPr/>
            </p:nvSpPr>
            <p:spPr>
              <a:xfrm rot="5400000">
                <a:off x="3234098" y="712505"/>
                <a:ext cx="548153" cy="2192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9000"/>
                    </a:lnTo>
                    <a:cubicBezTo>
                      <a:pt x="10800" y="9994"/>
                      <a:pt x="5965" y="10800"/>
                      <a:pt x="0" y="10800"/>
                    </a:cubicBezTo>
                    <a:cubicBezTo>
                      <a:pt x="5965" y="10800"/>
                      <a:pt x="10800" y="11606"/>
                      <a:pt x="10800" y="126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103" name="Line"/>
              <p:cNvSpPr/>
              <p:nvPr/>
            </p:nvSpPr>
            <p:spPr>
              <a:xfrm rot="5400000">
                <a:off x="822228" y="712505"/>
                <a:ext cx="548154" cy="2192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5635" y="0"/>
                      <a:pt x="10800" y="806"/>
                      <a:pt x="10800" y="1800"/>
                    </a:cubicBezTo>
                    <a:lnTo>
                      <a:pt x="10800" y="9000"/>
                    </a:lnTo>
                    <a:cubicBezTo>
                      <a:pt x="10800" y="9994"/>
                      <a:pt x="5965" y="10800"/>
                      <a:pt x="0" y="10800"/>
                    </a:cubicBezTo>
                    <a:cubicBezTo>
                      <a:pt x="5965" y="10800"/>
                      <a:pt x="10800" y="11606"/>
                      <a:pt x="10800" y="12600"/>
                    </a:cubicBezTo>
                    <a:lnTo>
                      <a:pt x="10800" y="19800"/>
                    </a:lnTo>
                    <a:cubicBezTo>
                      <a:pt x="10800" y="20794"/>
                      <a:pt x="15635" y="21600"/>
                      <a:pt x="21600" y="21600"/>
                    </a:cubicBezTo>
                  </a:path>
                </a:pathLst>
              </a:custGeom>
              <a:noFill/>
              <a:ln w="12700" cap="flat">
                <a:solidFill>
                  <a:srgbClr val="FF2C79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104" name="Mistakes"/>
              <p:cNvSpPr txBox="1"/>
              <p:nvPr/>
            </p:nvSpPr>
            <p:spPr>
              <a:xfrm>
                <a:off x="219283" y="877043"/>
                <a:ext cx="1806349" cy="62088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FF2C79"/>
                  </a:buClr>
                  <a:buFont typeface="Times New Roman"/>
                  <a:defRPr sz="2600">
                    <a:solidFill>
                      <a:srgbClr val="FF2C79"/>
                    </a:solidFill>
                    <a:uFill>
                      <a:solidFill>
                        <a:srgbClr val="FF2C79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Mistakes</a:t>
                </a:r>
              </a:p>
            </p:txBody>
          </p:sp>
          <p:sp>
            <p:nvSpPr>
              <p:cNvPr id="1105" name="Correct"/>
              <p:cNvSpPr txBox="1"/>
              <p:nvPr/>
            </p:nvSpPr>
            <p:spPr>
              <a:xfrm>
                <a:off x="2740784" y="877043"/>
                <a:ext cx="1537840" cy="62088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>
                <a:lvl1pPr marL="81279" marR="81279" defTabSz="1828800">
                  <a:buClr>
                    <a:srgbClr val="434ED6"/>
                  </a:buClr>
                  <a:buFont typeface="Times New Roman"/>
                  <a:defRPr sz="26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Correct</a:t>
                </a:r>
              </a:p>
            </p:txBody>
          </p:sp>
        </p:grpSp>
        <p:pic>
          <p:nvPicPr>
            <p:cNvPr id="1107" name="MathTypeImage.pdf" descr="MathTypeImage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065654" y="0"/>
              <a:ext cx="3689198" cy="790543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ntr" presetSubtype="1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5" animBg="1" advAuto="0"/>
      <p:bldP spid="1031" grpId="1" animBg="1" advAuto="0"/>
      <p:bldP spid="1034" grpId="3" animBg="1" advAuto="0"/>
      <p:bldP spid="1058" grpId="2" animBg="1" advAuto="0"/>
      <p:bldP spid="1087" grpId="4" animBg="1" advAuto="0"/>
      <p:bldP spid="1108" grpId="6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Boosting as gradient descent"/>
          <p:cNvSpPr txBox="1">
            <a:spLocks noGrp="1"/>
          </p:cNvSpPr>
          <p:nvPr>
            <p:ph type="title"/>
          </p:nvPr>
        </p:nvSpPr>
        <p:spPr>
          <a:xfrm>
            <a:off x="4368800" y="101600"/>
            <a:ext cx="15544800" cy="1747727"/>
          </a:xfrm>
          <a:prstGeom prst="rect">
            <a:avLst/>
          </a:prstGeom>
        </p:spPr>
        <p:txBody>
          <a:bodyPr/>
          <a:lstStyle/>
          <a:p>
            <a:r>
              <a:t>Boosting as gradient descent</a:t>
            </a:r>
          </a:p>
        </p:txBody>
      </p:sp>
      <p:sp>
        <p:nvSpPr>
          <p:cNvPr id="1111" name="Loss"/>
          <p:cNvSpPr txBox="1"/>
          <p:nvPr/>
        </p:nvSpPr>
        <p:spPr>
          <a:xfrm>
            <a:off x="11461243" y="5471497"/>
            <a:ext cx="1461513" cy="8758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Loss</a:t>
            </a:r>
          </a:p>
        </p:txBody>
      </p:sp>
      <p:grpSp>
        <p:nvGrpSpPr>
          <p:cNvPr id="1129" name="Group"/>
          <p:cNvGrpSpPr/>
          <p:nvPr/>
        </p:nvGrpSpPr>
        <p:grpSpPr>
          <a:xfrm>
            <a:off x="6985000" y="4267200"/>
            <a:ext cx="10563225" cy="9804400"/>
            <a:chOff x="0" y="0"/>
            <a:chExt cx="10563225" cy="9804400"/>
          </a:xfrm>
        </p:grpSpPr>
        <p:sp>
          <p:nvSpPr>
            <p:cNvPr id="1112" name="Correct"/>
            <p:cNvSpPr/>
            <p:nvPr/>
          </p:nvSpPr>
          <p:spPr>
            <a:xfrm>
              <a:off x="6731000" y="853440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Correct</a:t>
              </a:r>
            </a:p>
          </p:txBody>
        </p:sp>
        <p:sp>
          <p:nvSpPr>
            <p:cNvPr id="1113" name="Line"/>
            <p:cNvSpPr/>
            <p:nvPr/>
          </p:nvSpPr>
          <p:spPr>
            <a:xfrm flipH="1" flipV="1">
              <a:off x="4521200" y="0"/>
              <a:ext cx="3175" cy="6858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14" name="Margin"/>
            <p:cNvSpPr/>
            <p:nvPr/>
          </p:nvSpPr>
          <p:spPr>
            <a:xfrm>
              <a:off x="9293225" y="7038975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Margin</a:t>
              </a:r>
            </a:p>
          </p:txBody>
        </p:sp>
        <p:sp>
          <p:nvSpPr>
            <p:cNvPr id="1115" name="Line"/>
            <p:cNvSpPr/>
            <p:nvPr/>
          </p:nvSpPr>
          <p:spPr>
            <a:xfrm>
              <a:off x="0" y="6927850"/>
              <a:ext cx="10163175" cy="31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16" name="Rectangle"/>
            <p:cNvSpPr/>
            <p:nvPr/>
          </p:nvSpPr>
          <p:spPr>
            <a:xfrm>
              <a:off x="1727200" y="6702425"/>
              <a:ext cx="431800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17" name="Rectangle"/>
            <p:cNvSpPr/>
            <p:nvPr/>
          </p:nvSpPr>
          <p:spPr>
            <a:xfrm>
              <a:off x="3457575" y="6702425"/>
              <a:ext cx="431800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18" name="Rectangle"/>
            <p:cNvSpPr/>
            <p:nvPr/>
          </p:nvSpPr>
          <p:spPr>
            <a:xfrm>
              <a:off x="4540250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19" name="Rectangle"/>
            <p:cNvSpPr/>
            <p:nvPr/>
          </p:nvSpPr>
          <p:spPr>
            <a:xfrm>
              <a:off x="4972050" y="5584825"/>
              <a:ext cx="434975" cy="13430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20" name="Rectangle"/>
            <p:cNvSpPr/>
            <p:nvPr/>
          </p:nvSpPr>
          <p:spPr>
            <a:xfrm>
              <a:off x="7566025" y="6702425"/>
              <a:ext cx="434975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21" name="Rectangle"/>
            <p:cNvSpPr/>
            <p:nvPr/>
          </p:nvSpPr>
          <p:spPr>
            <a:xfrm>
              <a:off x="5407025" y="6032500"/>
              <a:ext cx="428625" cy="89535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22" name="Rectangle"/>
            <p:cNvSpPr/>
            <p:nvPr/>
          </p:nvSpPr>
          <p:spPr>
            <a:xfrm>
              <a:off x="5835650" y="5248275"/>
              <a:ext cx="434975" cy="167957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23" name="Rectangle"/>
            <p:cNvSpPr/>
            <p:nvPr/>
          </p:nvSpPr>
          <p:spPr>
            <a:xfrm>
              <a:off x="6702425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24" name="Rectangle"/>
            <p:cNvSpPr/>
            <p:nvPr/>
          </p:nvSpPr>
          <p:spPr>
            <a:xfrm>
              <a:off x="6270625" y="6032500"/>
              <a:ext cx="431800" cy="89535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25" name="Rectangle"/>
            <p:cNvSpPr/>
            <p:nvPr/>
          </p:nvSpPr>
          <p:spPr>
            <a:xfrm>
              <a:off x="8001000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26" name="Line"/>
            <p:cNvSpPr/>
            <p:nvPr/>
          </p:nvSpPr>
          <p:spPr>
            <a:xfrm rot="5400000" flipH="1">
              <a:off x="6591276" y="5492567"/>
              <a:ext cx="558801" cy="432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27" name="Line"/>
            <p:cNvSpPr/>
            <p:nvPr/>
          </p:nvSpPr>
          <p:spPr>
            <a:xfrm rot="5400000" flipH="1">
              <a:off x="2006576" y="5156017"/>
              <a:ext cx="558801" cy="432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28" name="Mistakes"/>
            <p:cNvSpPr/>
            <p:nvPr/>
          </p:nvSpPr>
          <p:spPr>
            <a:xfrm>
              <a:off x="1362075" y="7712075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C79"/>
                </a:buClr>
                <a:buFont typeface="Times New Roman"/>
                <a:defRPr sz="4800">
                  <a:solidFill>
                    <a:srgbClr val="FF2C79"/>
                  </a:solidFill>
                  <a:uFill>
                    <a:solidFill>
                      <a:srgbClr val="FF2C7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Mistakes</a:t>
              </a:r>
            </a:p>
          </p:txBody>
        </p:sp>
      </p:grpSp>
      <p:grpSp>
        <p:nvGrpSpPr>
          <p:cNvPr id="1134" name="Group"/>
          <p:cNvGrpSpPr/>
          <p:nvPr/>
        </p:nvGrpSpPr>
        <p:grpSpPr>
          <a:xfrm>
            <a:off x="3949700" y="8216900"/>
            <a:ext cx="12471400" cy="3000375"/>
            <a:chOff x="0" y="0"/>
            <a:chExt cx="12471400" cy="3000375"/>
          </a:xfrm>
        </p:grpSpPr>
        <p:sp>
          <p:nvSpPr>
            <p:cNvPr id="1130" name="Line"/>
            <p:cNvSpPr/>
            <p:nvPr/>
          </p:nvSpPr>
          <p:spPr>
            <a:xfrm>
              <a:off x="7581900" y="2997200"/>
              <a:ext cx="488950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31" name="Line"/>
            <p:cNvSpPr/>
            <p:nvPr/>
          </p:nvSpPr>
          <p:spPr>
            <a:xfrm flipV="1">
              <a:off x="7556500" y="530225"/>
              <a:ext cx="3175" cy="246062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32" name="Line"/>
            <p:cNvSpPr/>
            <p:nvPr/>
          </p:nvSpPr>
          <p:spPr>
            <a:xfrm>
              <a:off x="2387600" y="520700"/>
              <a:ext cx="518160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33" name="0-1 loss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600"/>
                </a:buClr>
                <a:buFont typeface="Times New Roman"/>
                <a:defRPr sz="4800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0-1 loss</a:t>
              </a:r>
            </a:p>
          </p:txBody>
        </p:sp>
      </p:grpSp>
      <p:grpSp>
        <p:nvGrpSpPr>
          <p:cNvPr id="1138" name="Group"/>
          <p:cNvGrpSpPr/>
          <p:nvPr/>
        </p:nvGrpSpPr>
        <p:grpSpPr>
          <a:xfrm>
            <a:off x="9550400" y="3038811"/>
            <a:ext cx="8988426" cy="8149890"/>
            <a:chOff x="0" y="0"/>
            <a:chExt cx="8988424" cy="8149888"/>
          </a:xfrm>
        </p:grpSpPr>
        <p:sp>
          <p:nvSpPr>
            <p:cNvPr id="1135" name="Line"/>
            <p:cNvSpPr/>
            <p:nvPr/>
          </p:nvSpPr>
          <p:spPr>
            <a:xfrm flipH="1">
              <a:off x="457200" y="1063288"/>
              <a:ext cx="8531225" cy="708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654" y="21344"/>
                    <a:pt x="7132" y="21209"/>
                    <a:pt x="9989" y="20065"/>
                  </a:cubicBezTo>
                  <a:cubicBezTo>
                    <a:pt x="12846" y="18921"/>
                    <a:pt x="15383" y="16740"/>
                    <a:pt x="17154" y="14722"/>
                  </a:cubicBezTo>
                  <a:cubicBezTo>
                    <a:pt x="18926" y="12704"/>
                    <a:pt x="19868" y="10409"/>
                    <a:pt x="20606" y="7958"/>
                  </a:cubicBezTo>
                  <a:cubicBezTo>
                    <a:pt x="21345" y="5507"/>
                    <a:pt x="21391" y="165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36" name="Adaboost :"/>
            <p:cNvSpPr txBox="1"/>
            <p:nvPr/>
          </p:nvSpPr>
          <p:spPr>
            <a:xfrm>
              <a:off x="0" y="148888"/>
              <a:ext cx="2955548" cy="87580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Adaboost :</a:t>
              </a:r>
            </a:p>
          </p:txBody>
        </p:sp>
        <p:pic>
          <p:nvPicPr>
            <p:cNvPr id="1137" name="MathTypeImage.pdf" descr="MathTypeImage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142674" y="0"/>
              <a:ext cx="1956713" cy="863256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1139" name="Our goal is to minimize  the number of mistakes (0-1 loss)…"/>
          <p:cNvSpPr txBox="1"/>
          <p:nvPr/>
        </p:nvSpPr>
        <p:spPr>
          <a:xfrm>
            <a:off x="1248563" y="3566001"/>
            <a:ext cx="6155791" cy="2781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 marL="297815" indent="-257175">
              <a:buSzPct val="100000"/>
              <a:buChar char="✦"/>
            </a:pPr>
            <a:r>
              <a:t>  Our goal is to minimize </a:t>
            </a:r>
            <a:br/>
            <a:r>
              <a:t>the number of mistakes (0-1 loss)</a:t>
            </a:r>
          </a:p>
          <a:p>
            <a:pPr marL="297815" indent="-257175">
              <a:buSzPct val="100000"/>
              <a:buChar char="✦"/>
            </a:pPr>
            <a:r>
              <a:t> Unfortunately, the step function </a:t>
            </a:r>
            <a:br/>
            <a:r>
              <a:t> has deriv. zero at all points other than</a:t>
            </a:r>
            <a:br/>
            <a:r>
              <a:t> at zero where the derivative is undefined.</a:t>
            </a:r>
          </a:p>
          <a:p>
            <a:pPr marL="297815" indent="-257175">
              <a:buSzPct val="100000"/>
              <a:buChar char="✦"/>
            </a:pPr>
            <a:r>
              <a:t>  Ada boost uses an </a:t>
            </a:r>
            <a:r>
              <a:rPr b="1" u="sng"/>
              <a:t>upper bound</a:t>
            </a:r>
            <a:r>
              <a:t> on </a:t>
            </a:r>
            <a:br/>
            <a:r>
              <a:t> the 0-1 loss.</a:t>
            </a:r>
          </a:p>
        </p:txBody>
      </p:sp>
      <p:sp>
        <p:nvSpPr>
          <p:cNvPr id="1140" name="Adaboost minimizes the exponential loss    which is an upper bound.…"/>
          <p:cNvSpPr txBox="1"/>
          <p:nvPr/>
        </p:nvSpPr>
        <p:spPr>
          <a:xfrm>
            <a:off x="16421100" y="3934301"/>
            <a:ext cx="6257439" cy="2413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 marL="297815" indent="-257175">
              <a:buSzPct val="100000"/>
              <a:buChar char="✦"/>
            </a:pPr>
            <a:r>
              <a:t>  Adaboost minimizes the exponential loss </a:t>
            </a:r>
            <a:br/>
            <a:r>
              <a:t>  which is an upper bound.</a:t>
            </a:r>
          </a:p>
          <a:p>
            <a:pPr marL="297815" indent="-257175">
              <a:buSzPct val="100000"/>
              <a:buChar char="✦"/>
            </a:pPr>
            <a:r>
              <a:t> Finds the vector \alpha through </a:t>
            </a:r>
            <a:br/>
            <a:r>
              <a:t>coordinate-wise gradient descent.</a:t>
            </a:r>
          </a:p>
          <a:p>
            <a:pPr marL="297815" indent="-257175">
              <a:buSzPct val="100000"/>
              <a:buChar char="✦"/>
            </a:pPr>
            <a:r>
              <a:t> Weak rules are added one at a time.</a:t>
            </a:r>
            <a:br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1" animBg="1" advAuto="0"/>
      <p:bldP spid="1138" grpId="2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Adaboost as gradient descent"/>
          <p:cNvSpPr txBox="1">
            <a:spLocks noGrp="1"/>
          </p:cNvSpPr>
          <p:nvPr>
            <p:ph type="title"/>
          </p:nvPr>
        </p:nvSpPr>
        <p:spPr>
          <a:xfrm>
            <a:off x="4419600" y="101600"/>
            <a:ext cx="15544800" cy="1747727"/>
          </a:xfrm>
          <a:prstGeom prst="rect">
            <a:avLst/>
          </a:prstGeom>
        </p:spPr>
        <p:txBody>
          <a:bodyPr/>
          <a:lstStyle/>
          <a:p>
            <a:r>
              <a:t>Adaboost as gradient descent</a:t>
            </a:r>
          </a:p>
        </p:txBody>
      </p:sp>
      <p:grpSp>
        <p:nvGrpSpPr>
          <p:cNvPr id="1160" name="Group"/>
          <p:cNvGrpSpPr/>
          <p:nvPr/>
        </p:nvGrpSpPr>
        <p:grpSpPr>
          <a:xfrm>
            <a:off x="6985000" y="4267200"/>
            <a:ext cx="10563225" cy="9804400"/>
            <a:chOff x="0" y="0"/>
            <a:chExt cx="10563225" cy="9804400"/>
          </a:xfrm>
        </p:grpSpPr>
        <p:sp>
          <p:nvSpPr>
            <p:cNvPr id="1143" name="Correct"/>
            <p:cNvSpPr/>
            <p:nvPr/>
          </p:nvSpPr>
          <p:spPr>
            <a:xfrm>
              <a:off x="6731000" y="853440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Correct</a:t>
              </a:r>
            </a:p>
          </p:txBody>
        </p:sp>
        <p:sp>
          <p:nvSpPr>
            <p:cNvPr id="1144" name="Line"/>
            <p:cNvSpPr/>
            <p:nvPr/>
          </p:nvSpPr>
          <p:spPr>
            <a:xfrm flipH="1" flipV="1">
              <a:off x="4521200" y="0"/>
              <a:ext cx="3175" cy="6858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45" name="Margin"/>
            <p:cNvSpPr/>
            <p:nvPr/>
          </p:nvSpPr>
          <p:spPr>
            <a:xfrm>
              <a:off x="9293225" y="7038975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Margin</a:t>
              </a:r>
            </a:p>
          </p:txBody>
        </p:sp>
        <p:sp>
          <p:nvSpPr>
            <p:cNvPr id="1146" name="Line"/>
            <p:cNvSpPr/>
            <p:nvPr/>
          </p:nvSpPr>
          <p:spPr>
            <a:xfrm>
              <a:off x="0" y="6927850"/>
              <a:ext cx="10163175" cy="31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47" name="Rectangle"/>
            <p:cNvSpPr/>
            <p:nvPr/>
          </p:nvSpPr>
          <p:spPr>
            <a:xfrm>
              <a:off x="1727200" y="6702425"/>
              <a:ext cx="431800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48" name="Rectangle"/>
            <p:cNvSpPr/>
            <p:nvPr/>
          </p:nvSpPr>
          <p:spPr>
            <a:xfrm>
              <a:off x="3457575" y="6702425"/>
              <a:ext cx="431800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49" name="Rectangle"/>
            <p:cNvSpPr/>
            <p:nvPr/>
          </p:nvSpPr>
          <p:spPr>
            <a:xfrm>
              <a:off x="4540250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50" name="Rectangle"/>
            <p:cNvSpPr/>
            <p:nvPr/>
          </p:nvSpPr>
          <p:spPr>
            <a:xfrm>
              <a:off x="4972050" y="5584825"/>
              <a:ext cx="434975" cy="13430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51" name="Rectangle"/>
            <p:cNvSpPr/>
            <p:nvPr/>
          </p:nvSpPr>
          <p:spPr>
            <a:xfrm>
              <a:off x="7566025" y="6702425"/>
              <a:ext cx="434975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52" name="Rectangle"/>
            <p:cNvSpPr/>
            <p:nvPr/>
          </p:nvSpPr>
          <p:spPr>
            <a:xfrm>
              <a:off x="5407025" y="6032500"/>
              <a:ext cx="428625" cy="89535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53" name="Rectangle"/>
            <p:cNvSpPr/>
            <p:nvPr/>
          </p:nvSpPr>
          <p:spPr>
            <a:xfrm>
              <a:off x="5835650" y="5248275"/>
              <a:ext cx="434975" cy="167957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54" name="Rectangle"/>
            <p:cNvSpPr/>
            <p:nvPr/>
          </p:nvSpPr>
          <p:spPr>
            <a:xfrm>
              <a:off x="6702425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55" name="Rectangle"/>
            <p:cNvSpPr/>
            <p:nvPr/>
          </p:nvSpPr>
          <p:spPr>
            <a:xfrm>
              <a:off x="6270625" y="6032500"/>
              <a:ext cx="431800" cy="89535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56" name="Rectangle"/>
            <p:cNvSpPr/>
            <p:nvPr/>
          </p:nvSpPr>
          <p:spPr>
            <a:xfrm>
              <a:off x="8001000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57" name="Line"/>
            <p:cNvSpPr/>
            <p:nvPr/>
          </p:nvSpPr>
          <p:spPr>
            <a:xfrm rot="5400000" flipH="1">
              <a:off x="6591276" y="5492567"/>
              <a:ext cx="558801" cy="432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58" name="Line"/>
            <p:cNvSpPr/>
            <p:nvPr/>
          </p:nvSpPr>
          <p:spPr>
            <a:xfrm rot="5400000" flipH="1">
              <a:off x="2006576" y="5156017"/>
              <a:ext cx="558801" cy="432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59" name="Mistakes"/>
            <p:cNvSpPr/>
            <p:nvPr/>
          </p:nvSpPr>
          <p:spPr>
            <a:xfrm>
              <a:off x="1362075" y="7712075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C79"/>
                </a:buClr>
                <a:buFont typeface="Times New Roman"/>
                <a:defRPr sz="4800">
                  <a:solidFill>
                    <a:srgbClr val="FF2C79"/>
                  </a:solidFill>
                  <a:uFill>
                    <a:solidFill>
                      <a:srgbClr val="FF2C7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Mistakes</a:t>
              </a:r>
            </a:p>
          </p:txBody>
        </p:sp>
      </p:grpSp>
      <p:grpSp>
        <p:nvGrpSpPr>
          <p:cNvPr id="1165" name="Group"/>
          <p:cNvGrpSpPr/>
          <p:nvPr/>
        </p:nvGrpSpPr>
        <p:grpSpPr>
          <a:xfrm>
            <a:off x="3949700" y="8216900"/>
            <a:ext cx="12471400" cy="3000375"/>
            <a:chOff x="0" y="0"/>
            <a:chExt cx="12471400" cy="3000375"/>
          </a:xfrm>
        </p:grpSpPr>
        <p:sp>
          <p:nvSpPr>
            <p:cNvPr id="1161" name="Line"/>
            <p:cNvSpPr/>
            <p:nvPr/>
          </p:nvSpPr>
          <p:spPr>
            <a:xfrm>
              <a:off x="7581900" y="2997200"/>
              <a:ext cx="488950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62" name="Line"/>
            <p:cNvSpPr/>
            <p:nvPr/>
          </p:nvSpPr>
          <p:spPr>
            <a:xfrm flipV="1">
              <a:off x="7556500" y="530225"/>
              <a:ext cx="3175" cy="246062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63" name="Line"/>
            <p:cNvSpPr/>
            <p:nvPr/>
          </p:nvSpPr>
          <p:spPr>
            <a:xfrm>
              <a:off x="2387600" y="520700"/>
              <a:ext cx="518160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64" name="0-1 loss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600"/>
                </a:buClr>
                <a:buFont typeface="Times New Roman"/>
                <a:defRPr sz="4800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0-1 loss</a:t>
              </a:r>
            </a:p>
          </p:txBody>
        </p:sp>
      </p:grpSp>
      <p:sp>
        <p:nvSpPr>
          <p:cNvPr id="1166" name="Line"/>
          <p:cNvSpPr/>
          <p:nvPr/>
        </p:nvSpPr>
        <p:spPr>
          <a:xfrm flipH="1">
            <a:off x="10007600" y="4102100"/>
            <a:ext cx="8531225" cy="7086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654" y="21344"/>
                  <a:pt x="7132" y="21209"/>
                  <a:pt x="9989" y="20065"/>
                </a:cubicBezTo>
                <a:cubicBezTo>
                  <a:pt x="12846" y="18921"/>
                  <a:pt x="15383" y="16740"/>
                  <a:pt x="17154" y="14722"/>
                </a:cubicBezTo>
                <a:cubicBezTo>
                  <a:pt x="18926" y="12704"/>
                  <a:pt x="19868" y="10409"/>
                  <a:pt x="20606" y="7958"/>
                </a:cubicBezTo>
                <a:cubicBezTo>
                  <a:pt x="21345" y="5507"/>
                  <a:pt x="21391" y="1656"/>
                  <a:pt x="21600" y="0"/>
                </a:cubicBezTo>
              </a:path>
            </a:pathLst>
          </a:custGeom>
          <a:ln w="508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167" name="Weak rules are added one at a time.…"/>
          <p:cNvSpPr txBox="1"/>
          <p:nvPr/>
        </p:nvSpPr>
        <p:spPr>
          <a:xfrm>
            <a:off x="3048000" y="3568022"/>
            <a:ext cx="6787279" cy="4318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 anchor="ctr">
            <a:spAutoFit/>
          </a:bodyPr>
          <a:lstStyle/>
          <a:p>
            <a:pPr marL="297815" indent="-257175">
              <a:buSzPct val="100000"/>
              <a:buChar char="✦"/>
              <a:defRPr sz="3000"/>
            </a:pPr>
            <a:r>
              <a:t>  Weak rules are added one at a time. </a:t>
            </a:r>
            <a:br/>
            <a:endParaRPr/>
          </a:p>
          <a:p>
            <a:pPr marL="297815" indent="-257175">
              <a:buSzPct val="100000"/>
              <a:buChar char="✦"/>
              <a:defRPr sz="3000"/>
            </a:pPr>
            <a:r>
              <a:t>  Fixing the alphas for 1..t-1, find alpha for the new rule (h</a:t>
            </a:r>
            <a:r>
              <a:rPr baseline="-5999"/>
              <a:t>t</a:t>
            </a:r>
            <a:r>
              <a:t>)</a:t>
            </a:r>
            <a:br/>
            <a:endParaRPr/>
          </a:p>
          <a:p>
            <a:pPr marL="297815" indent="-257175">
              <a:buSzPct val="100000"/>
              <a:buChar char="✦"/>
              <a:defRPr sz="3000"/>
            </a:pPr>
            <a:r>
              <a:t> Weak rule defines how each example would move = increase or decrease the margin.</a:t>
            </a:r>
          </a:p>
        </p:txBody>
      </p:sp>
      <p:grpSp>
        <p:nvGrpSpPr>
          <p:cNvPr id="1179" name="Group"/>
          <p:cNvGrpSpPr/>
          <p:nvPr/>
        </p:nvGrpSpPr>
        <p:grpSpPr>
          <a:xfrm>
            <a:off x="8939062" y="8965951"/>
            <a:ext cx="6787279" cy="2040254"/>
            <a:chOff x="0" y="0"/>
            <a:chExt cx="6787278" cy="2040252"/>
          </a:xfrm>
        </p:grpSpPr>
        <p:grpSp>
          <p:nvGrpSpPr>
            <p:cNvPr id="1175" name="Group"/>
            <p:cNvGrpSpPr/>
            <p:nvPr/>
          </p:nvGrpSpPr>
          <p:grpSpPr>
            <a:xfrm>
              <a:off x="0" y="-1"/>
              <a:ext cx="6787279" cy="2040254"/>
              <a:chOff x="0" y="0"/>
              <a:chExt cx="6787278" cy="2040252"/>
            </a:xfrm>
          </p:grpSpPr>
          <p:sp>
            <p:nvSpPr>
              <p:cNvPr id="1168" name="Arrow"/>
              <p:cNvSpPr/>
              <p:nvPr/>
            </p:nvSpPr>
            <p:spPr>
              <a:xfrm>
                <a:off x="6245211" y="984674"/>
                <a:ext cx="542068" cy="527789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169" name="Arrow"/>
              <p:cNvSpPr/>
              <p:nvPr/>
            </p:nvSpPr>
            <p:spPr>
              <a:xfrm>
                <a:off x="4942466" y="984674"/>
                <a:ext cx="542068" cy="527789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170" name="Arrow"/>
              <p:cNvSpPr/>
              <p:nvPr/>
            </p:nvSpPr>
            <p:spPr>
              <a:xfrm>
                <a:off x="4584700" y="487240"/>
                <a:ext cx="715534" cy="527790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171" name="Arrow"/>
              <p:cNvSpPr/>
              <p:nvPr/>
            </p:nvSpPr>
            <p:spPr>
              <a:xfrm>
                <a:off x="4118983" y="0"/>
                <a:ext cx="542068" cy="527789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172" name="Arrow"/>
              <p:cNvSpPr/>
              <p:nvPr/>
            </p:nvSpPr>
            <p:spPr>
              <a:xfrm>
                <a:off x="0" y="1512463"/>
                <a:ext cx="715534" cy="527790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173" name="Arrow"/>
              <p:cNvSpPr/>
              <p:nvPr/>
            </p:nvSpPr>
            <p:spPr>
              <a:xfrm>
                <a:off x="1714500" y="1512463"/>
                <a:ext cx="715534" cy="527790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174" name="Arrow"/>
              <p:cNvSpPr/>
              <p:nvPr/>
            </p:nvSpPr>
            <p:spPr>
              <a:xfrm>
                <a:off x="3202137" y="263894"/>
                <a:ext cx="715535" cy="527790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</p:grpSp>
        <p:sp>
          <p:nvSpPr>
            <p:cNvPr id="1176" name="Arrow"/>
            <p:cNvSpPr/>
            <p:nvPr/>
          </p:nvSpPr>
          <p:spPr>
            <a:xfrm flipH="1">
              <a:off x="2072266" y="1015030"/>
              <a:ext cx="715534" cy="527790"/>
            </a:xfrm>
            <a:prstGeom prst="rightArrow">
              <a:avLst>
                <a:gd name="adj1" fmla="val 46890"/>
                <a:gd name="adj2" fmla="val 71883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1177" name="Arrow"/>
            <p:cNvSpPr/>
            <p:nvPr/>
          </p:nvSpPr>
          <p:spPr>
            <a:xfrm flipH="1">
              <a:off x="2924188" y="984674"/>
              <a:ext cx="715535" cy="527789"/>
            </a:xfrm>
            <a:prstGeom prst="rightArrow">
              <a:avLst>
                <a:gd name="adj1" fmla="val 46890"/>
                <a:gd name="adj2" fmla="val 71883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1178" name="Arrow"/>
            <p:cNvSpPr/>
            <p:nvPr/>
          </p:nvSpPr>
          <p:spPr>
            <a:xfrm flipH="1">
              <a:off x="4729284" y="1512463"/>
              <a:ext cx="1141899" cy="527790"/>
            </a:xfrm>
            <a:prstGeom prst="rightArrow">
              <a:avLst>
                <a:gd name="adj1" fmla="val 46890"/>
                <a:gd name="adj2" fmla="val 71883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</p:grpSp>
      <p:pic>
        <p:nvPicPr>
          <p:cNvPr id="1180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627" y="4131220"/>
            <a:ext cx="7448048" cy="4834698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" grpId="1" build="p" bldLvl="5" animBg="1" advAuto="0"/>
      <p:bldP spid="1179" grpId="2" animBg="1" advAuto="0"/>
      <p:bldP spid="1180" grpId="3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Logitboost as gradient descent"/>
          <p:cNvSpPr txBox="1">
            <a:spLocks noGrp="1"/>
          </p:cNvSpPr>
          <p:nvPr>
            <p:ph type="title"/>
          </p:nvPr>
        </p:nvSpPr>
        <p:spPr>
          <a:xfrm>
            <a:off x="4419600" y="101600"/>
            <a:ext cx="15544800" cy="1747727"/>
          </a:xfrm>
          <a:prstGeom prst="rect">
            <a:avLst/>
          </a:prstGeom>
        </p:spPr>
        <p:txBody>
          <a:bodyPr/>
          <a:lstStyle/>
          <a:p>
            <a:r>
              <a:t>Logitboost as gradient descent</a:t>
            </a:r>
          </a:p>
        </p:txBody>
      </p:sp>
      <p:grpSp>
        <p:nvGrpSpPr>
          <p:cNvPr id="1200" name="Group"/>
          <p:cNvGrpSpPr/>
          <p:nvPr/>
        </p:nvGrpSpPr>
        <p:grpSpPr>
          <a:xfrm>
            <a:off x="6985000" y="4267200"/>
            <a:ext cx="10563225" cy="9804400"/>
            <a:chOff x="0" y="0"/>
            <a:chExt cx="10563225" cy="9804400"/>
          </a:xfrm>
        </p:grpSpPr>
        <p:sp>
          <p:nvSpPr>
            <p:cNvPr id="1183" name="Correct"/>
            <p:cNvSpPr/>
            <p:nvPr/>
          </p:nvSpPr>
          <p:spPr>
            <a:xfrm>
              <a:off x="6731000" y="853440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Correct</a:t>
              </a:r>
            </a:p>
          </p:txBody>
        </p:sp>
        <p:sp>
          <p:nvSpPr>
            <p:cNvPr id="1184" name="Line"/>
            <p:cNvSpPr/>
            <p:nvPr/>
          </p:nvSpPr>
          <p:spPr>
            <a:xfrm flipH="1" flipV="1">
              <a:off x="4521200" y="0"/>
              <a:ext cx="3175" cy="6858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85" name="Margin"/>
            <p:cNvSpPr/>
            <p:nvPr/>
          </p:nvSpPr>
          <p:spPr>
            <a:xfrm>
              <a:off x="9293225" y="7038975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Margin</a:t>
              </a:r>
            </a:p>
          </p:txBody>
        </p:sp>
        <p:sp>
          <p:nvSpPr>
            <p:cNvPr id="1186" name="Line"/>
            <p:cNvSpPr/>
            <p:nvPr/>
          </p:nvSpPr>
          <p:spPr>
            <a:xfrm>
              <a:off x="0" y="6927850"/>
              <a:ext cx="10163175" cy="31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87" name="Rectangle"/>
            <p:cNvSpPr/>
            <p:nvPr/>
          </p:nvSpPr>
          <p:spPr>
            <a:xfrm>
              <a:off x="1727200" y="6702425"/>
              <a:ext cx="431800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88" name="Rectangle"/>
            <p:cNvSpPr/>
            <p:nvPr/>
          </p:nvSpPr>
          <p:spPr>
            <a:xfrm>
              <a:off x="3457575" y="6702425"/>
              <a:ext cx="431800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89" name="Rectangle"/>
            <p:cNvSpPr/>
            <p:nvPr/>
          </p:nvSpPr>
          <p:spPr>
            <a:xfrm>
              <a:off x="4540250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90" name="Rectangle"/>
            <p:cNvSpPr/>
            <p:nvPr/>
          </p:nvSpPr>
          <p:spPr>
            <a:xfrm>
              <a:off x="4972050" y="5584825"/>
              <a:ext cx="434975" cy="13430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91" name="Rectangle"/>
            <p:cNvSpPr/>
            <p:nvPr/>
          </p:nvSpPr>
          <p:spPr>
            <a:xfrm>
              <a:off x="7566025" y="6702425"/>
              <a:ext cx="434975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92" name="Rectangle"/>
            <p:cNvSpPr/>
            <p:nvPr/>
          </p:nvSpPr>
          <p:spPr>
            <a:xfrm>
              <a:off x="5407025" y="6032500"/>
              <a:ext cx="428625" cy="89535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93" name="Rectangle"/>
            <p:cNvSpPr/>
            <p:nvPr/>
          </p:nvSpPr>
          <p:spPr>
            <a:xfrm>
              <a:off x="5835650" y="5248275"/>
              <a:ext cx="434975" cy="167957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94" name="Rectangle"/>
            <p:cNvSpPr/>
            <p:nvPr/>
          </p:nvSpPr>
          <p:spPr>
            <a:xfrm>
              <a:off x="6702425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95" name="Rectangle"/>
            <p:cNvSpPr/>
            <p:nvPr/>
          </p:nvSpPr>
          <p:spPr>
            <a:xfrm>
              <a:off x="6270625" y="6032500"/>
              <a:ext cx="431800" cy="89535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96" name="Rectangle"/>
            <p:cNvSpPr/>
            <p:nvPr/>
          </p:nvSpPr>
          <p:spPr>
            <a:xfrm>
              <a:off x="8001000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97" name="Line"/>
            <p:cNvSpPr/>
            <p:nvPr/>
          </p:nvSpPr>
          <p:spPr>
            <a:xfrm rot="5400000" flipH="1">
              <a:off x="6591276" y="5492567"/>
              <a:ext cx="558801" cy="432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98" name="Line"/>
            <p:cNvSpPr/>
            <p:nvPr/>
          </p:nvSpPr>
          <p:spPr>
            <a:xfrm rot="5400000" flipH="1">
              <a:off x="2006576" y="5156017"/>
              <a:ext cx="558801" cy="432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199" name="Mistakes"/>
            <p:cNvSpPr/>
            <p:nvPr/>
          </p:nvSpPr>
          <p:spPr>
            <a:xfrm>
              <a:off x="1362075" y="7712075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C79"/>
                </a:buClr>
                <a:buFont typeface="Times New Roman"/>
                <a:defRPr sz="4800">
                  <a:solidFill>
                    <a:srgbClr val="FF2C79"/>
                  </a:solidFill>
                  <a:uFill>
                    <a:solidFill>
                      <a:srgbClr val="FF2C7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Mistakes</a:t>
              </a:r>
            </a:p>
          </p:txBody>
        </p:sp>
      </p:grpSp>
      <p:sp>
        <p:nvSpPr>
          <p:cNvPr id="1201" name="Line"/>
          <p:cNvSpPr/>
          <p:nvPr/>
        </p:nvSpPr>
        <p:spPr>
          <a:xfrm flipH="1">
            <a:off x="10007600" y="4102100"/>
            <a:ext cx="8531225" cy="7086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654" y="21344"/>
                  <a:pt x="7132" y="21209"/>
                  <a:pt x="9989" y="20065"/>
                </a:cubicBezTo>
                <a:cubicBezTo>
                  <a:pt x="12846" y="18921"/>
                  <a:pt x="15383" y="16740"/>
                  <a:pt x="17154" y="14722"/>
                </a:cubicBezTo>
                <a:cubicBezTo>
                  <a:pt x="18926" y="12704"/>
                  <a:pt x="19868" y="10409"/>
                  <a:pt x="20606" y="7958"/>
                </a:cubicBezTo>
                <a:cubicBezTo>
                  <a:pt x="21345" y="5507"/>
                  <a:pt x="21391" y="1656"/>
                  <a:pt x="21600" y="0"/>
                </a:cubicBezTo>
              </a:path>
            </a:pathLst>
          </a:custGeom>
          <a:ln w="508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grpSp>
        <p:nvGrpSpPr>
          <p:cNvPr id="1213" name="Group"/>
          <p:cNvGrpSpPr/>
          <p:nvPr/>
        </p:nvGrpSpPr>
        <p:grpSpPr>
          <a:xfrm>
            <a:off x="8939062" y="8965951"/>
            <a:ext cx="6787279" cy="2040254"/>
            <a:chOff x="0" y="0"/>
            <a:chExt cx="6787278" cy="2040252"/>
          </a:xfrm>
        </p:grpSpPr>
        <p:grpSp>
          <p:nvGrpSpPr>
            <p:cNvPr id="1209" name="Group"/>
            <p:cNvGrpSpPr/>
            <p:nvPr/>
          </p:nvGrpSpPr>
          <p:grpSpPr>
            <a:xfrm>
              <a:off x="0" y="-1"/>
              <a:ext cx="6787279" cy="2040254"/>
              <a:chOff x="0" y="0"/>
              <a:chExt cx="6787278" cy="2040252"/>
            </a:xfrm>
          </p:grpSpPr>
          <p:sp>
            <p:nvSpPr>
              <p:cNvPr id="1202" name="Arrow"/>
              <p:cNvSpPr/>
              <p:nvPr/>
            </p:nvSpPr>
            <p:spPr>
              <a:xfrm>
                <a:off x="6245211" y="984674"/>
                <a:ext cx="542068" cy="527789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203" name="Arrow"/>
              <p:cNvSpPr/>
              <p:nvPr/>
            </p:nvSpPr>
            <p:spPr>
              <a:xfrm>
                <a:off x="4942466" y="984674"/>
                <a:ext cx="542068" cy="527789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204" name="Arrow"/>
              <p:cNvSpPr/>
              <p:nvPr/>
            </p:nvSpPr>
            <p:spPr>
              <a:xfrm>
                <a:off x="4584700" y="487240"/>
                <a:ext cx="715534" cy="527790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205" name="Arrow"/>
              <p:cNvSpPr/>
              <p:nvPr/>
            </p:nvSpPr>
            <p:spPr>
              <a:xfrm>
                <a:off x="4118983" y="0"/>
                <a:ext cx="542068" cy="527789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206" name="Arrow"/>
              <p:cNvSpPr/>
              <p:nvPr/>
            </p:nvSpPr>
            <p:spPr>
              <a:xfrm>
                <a:off x="0" y="1512463"/>
                <a:ext cx="715534" cy="527790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207" name="Arrow"/>
              <p:cNvSpPr/>
              <p:nvPr/>
            </p:nvSpPr>
            <p:spPr>
              <a:xfrm>
                <a:off x="1714500" y="1512463"/>
                <a:ext cx="715534" cy="527790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  <p:sp>
            <p:nvSpPr>
              <p:cNvPr id="1208" name="Arrow"/>
              <p:cNvSpPr/>
              <p:nvPr/>
            </p:nvSpPr>
            <p:spPr>
              <a:xfrm>
                <a:off x="3202137" y="263894"/>
                <a:ext cx="715535" cy="527790"/>
              </a:xfrm>
              <a:prstGeom prst="rightArrow">
                <a:avLst>
                  <a:gd name="adj1" fmla="val 46890"/>
                  <a:gd name="adj2" fmla="val 71883"/>
                </a:avLst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noFill/>
                <a:miter lim="400000"/>
              </a:ln>
              <a:effectLst>
                <a:outerShdw blurRad="76200" dist="508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algn="ctr" defTabSz="812800"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Gill Sans"/>
                  </a:defRPr>
                </a:pPr>
                <a:endParaRPr/>
              </a:p>
            </p:txBody>
          </p:sp>
        </p:grpSp>
        <p:sp>
          <p:nvSpPr>
            <p:cNvPr id="1210" name="Arrow"/>
            <p:cNvSpPr/>
            <p:nvPr/>
          </p:nvSpPr>
          <p:spPr>
            <a:xfrm flipH="1">
              <a:off x="2072266" y="1015030"/>
              <a:ext cx="715534" cy="527790"/>
            </a:xfrm>
            <a:prstGeom prst="rightArrow">
              <a:avLst>
                <a:gd name="adj1" fmla="val 46890"/>
                <a:gd name="adj2" fmla="val 71883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1211" name="Arrow"/>
            <p:cNvSpPr/>
            <p:nvPr/>
          </p:nvSpPr>
          <p:spPr>
            <a:xfrm flipH="1">
              <a:off x="2924188" y="984674"/>
              <a:ext cx="715535" cy="527789"/>
            </a:xfrm>
            <a:prstGeom prst="rightArrow">
              <a:avLst>
                <a:gd name="adj1" fmla="val 46890"/>
                <a:gd name="adj2" fmla="val 71883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1212" name="Arrow"/>
            <p:cNvSpPr/>
            <p:nvPr/>
          </p:nvSpPr>
          <p:spPr>
            <a:xfrm flipH="1">
              <a:off x="4729284" y="1512463"/>
              <a:ext cx="1141899" cy="527790"/>
            </a:xfrm>
            <a:prstGeom prst="rightArrow">
              <a:avLst>
                <a:gd name="adj1" fmla="val 46890"/>
                <a:gd name="adj2" fmla="val 71883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</p:grpSp>
      <p:pic>
        <p:nvPicPr>
          <p:cNvPr id="1214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627" y="4131220"/>
            <a:ext cx="8885391" cy="5161367"/>
          </a:xfrm>
          <a:prstGeom prst="rect">
            <a:avLst/>
          </a:prstGeom>
          <a:ln w="25400">
            <a:miter lim="400000"/>
          </a:ln>
        </p:spPr>
      </p:pic>
      <p:sp>
        <p:nvSpPr>
          <p:cNvPr id="1215" name="Also called Gentle-Boost and Logit Boost,  Hastie, Freedman &amp; Tibshirani"/>
          <p:cNvSpPr txBox="1"/>
          <p:nvPr/>
        </p:nvSpPr>
        <p:spPr>
          <a:xfrm>
            <a:off x="5236964" y="1798526"/>
            <a:ext cx="15076020" cy="660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3000"/>
            </a:lvl1pPr>
          </a:lstStyle>
          <a:p>
            <a:r>
              <a:t>Also called Gentle-Boost and Logit Boost,  Hastie, Freedman &amp; Tibshirani</a:t>
            </a:r>
          </a:p>
        </p:txBody>
      </p:sp>
      <p:sp>
        <p:nvSpPr>
          <p:cNvPr id="1216" name="Adaboost (loss and weight)"/>
          <p:cNvSpPr txBox="1"/>
          <p:nvPr/>
        </p:nvSpPr>
        <p:spPr>
          <a:xfrm>
            <a:off x="9550400" y="3187700"/>
            <a:ext cx="6984921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Adaboost (loss and weight)</a:t>
            </a:r>
          </a:p>
        </p:txBody>
      </p:sp>
      <p:grpSp>
        <p:nvGrpSpPr>
          <p:cNvPr id="1219" name="Group"/>
          <p:cNvGrpSpPr/>
          <p:nvPr/>
        </p:nvGrpSpPr>
        <p:grpSpPr>
          <a:xfrm>
            <a:off x="4419600" y="3187700"/>
            <a:ext cx="14058901" cy="7956550"/>
            <a:chOff x="0" y="0"/>
            <a:chExt cx="14058899" cy="7956550"/>
          </a:xfrm>
        </p:grpSpPr>
        <p:sp>
          <p:nvSpPr>
            <p:cNvPr id="1217" name="Line"/>
            <p:cNvSpPr/>
            <p:nvPr/>
          </p:nvSpPr>
          <p:spPr>
            <a:xfrm flipH="1">
              <a:off x="3048000" y="927100"/>
              <a:ext cx="11010900" cy="7029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282" y="21342"/>
                    <a:pt x="5527" y="21206"/>
                    <a:pt x="7740" y="20053"/>
                  </a:cubicBezTo>
                  <a:cubicBezTo>
                    <a:pt x="9954" y="18900"/>
                    <a:pt x="11590" y="16787"/>
                    <a:pt x="13292" y="14667"/>
                  </a:cubicBezTo>
                  <a:cubicBezTo>
                    <a:pt x="14994" y="12547"/>
                    <a:pt x="16570" y="9776"/>
                    <a:pt x="17953" y="7334"/>
                  </a:cubicBezTo>
                  <a:cubicBezTo>
                    <a:pt x="19336" y="4892"/>
                    <a:pt x="20840" y="1525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218" name="Logitboost loss"/>
            <p:cNvSpPr txBox="1"/>
            <p:nvPr/>
          </p:nvSpPr>
          <p:spPr>
            <a:xfrm>
              <a:off x="0" y="0"/>
              <a:ext cx="4039910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chemeClr val="accent2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Logitboost loss</a:t>
              </a:r>
            </a:p>
          </p:txBody>
        </p:sp>
      </p:grpSp>
      <p:pic>
        <p:nvPicPr>
          <p:cNvPr id="1220" name="MathTypeImage.pdf" descr="MathType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993" y="4779577"/>
            <a:ext cx="6787567" cy="4273653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1223" name="Group"/>
          <p:cNvGrpSpPr/>
          <p:nvPr/>
        </p:nvGrpSpPr>
        <p:grpSpPr>
          <a:xfrm>
            <a:off x="3756949" y="8779834"/>
            <a:ext cx="16384091" cy="2401857"/>
            <a:chOff x="0" y="0"/>
            <a:chExt cx="16384089" cy="2401856"/>
          </a:xfrm>
        </p:grpSpPr>
        <p:sp>
          <p:nvSpPr>
            <p:cNvPr id="1221" name="Line"/>
            <p:cNvSpPr/>
            <p:nvPr/>
          </p:nvSpPr>
          <p:spPr>
            <a:xfrm>
              <a:off x="0" y="0"/>
              <a:ext cx="16384090" cy="2401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74" extrusionOk="0">
                  <a:moveTo>
                    <a:pt x="21600" y="21327"/>
                  </a:moveTo>
                  <a:cubicBezTo>
                    <a:pt x="19022" y="21512"/>
                    <a:pt x="16443" y="21147"/>
                    <a:pt x="13868" y="20233"/>
                  </a:cubicBezTo>
                  <a:cubicBezTo>
                    <a:pt x="13222" y="20004"/>
                    <a:pt x="12568" y="19726"/>
                    <a:pt x="11961" y="18220"/>
                  </a:cubicBezTo>
                  <a:cubicBezTo>
                    <a:pt x="11316" y="16615"/>
                    <a:pt x="10768" y="13738"/>
                    <a:pt x="10209" y="11020"/>
                  </a:cubicBezTo>
                  <a:cubicBezTo>
                    <a:pt x="9789" y="8983"/>
                    <a:pt x="9359" y="7027"/>
                    <a:pt x="8895" y="5509"/>
                  </a:cubicBezTo>
                  <a:cubicBezTo>
                    <a:pt x="8316" y="3618"/>
                    <a:pt x="7696" y="2443"/>
                    <a:pt x="7063" y="1688"/>
                  </a:cubicBezTo>
                  <a:cubicBezTo>
                    <a:pt x="6249" y="716"/>
                    <a:pt x="5421" y="451"/>
                    <a:pt x="4595" y="273"/>
                  </a:cubicBezTo>
                  <a:cubicBezTo>
                    <a:pt x="3064" y="-56"/>
                    <a:pt x="1531" y="-88"/>
                    <a:pt x="0" y="176"/>
                  </a:cubicBezTo>
                </a:path>
              </a:pathLst>
            </a:custGeom>
            <a:noFill/>
            <a:ln w="508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812800"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1222" name="Logitboost weight"/>
            <p:cNvSpPr/>
            <p:nvPr/>
          </p:nvSpPr>
          <p:spPr>
            <a:xfrm>
              <a:off x="1201745" y="186117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chemeClr val="accent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Logitboost weight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" grpId="3" animBg="1" advAuto="0"/>
      <p:bldP spid="1219" grpId="2" animBg="1" advAuto="0"/>
      <p:bldP spid="1220" grpId="1" animBg="1" advAuto="0"/>
      <p:bldP spid="1223" grpId="4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Noise resist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Noise resistance</a:t>
            </a:r>
          </a:p>
        </p:txBody>
      </p:sp>
      <p:sp>
        <p:nvSpPr>
          <p:cNvPr id="1226" name="Adaboost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26439" indent="-685799">
              <a:defRPr sz="5000"/>
            </a:pPr>
            <a:r>
              <a:t>Adaboost:</a:t>
            </a:r>
          </a:p>
          <a:p>
            <a:pPr lvl="1">
              <a:defRPr sz="5000"/>
            </a:pPr>
            <a:r>
              <a:t> perform well when a achievable error rate is close to zero (almost consistent case).</a:t>
            </a:r>
          </a:p>
          <a:p>
            <a:pPr lvl="1">
              <a:defRPr sz="5000"/>
            </a:pPr>
            <a:r>
              <a:t>Errors = examples with negative margins, get very large weights, can overfit.</a:t>
            </a:r>
          </a:p>
          <a:p>
            <a:pPr marL="726439" indent="-685799">
              <a:defRPr sz="5000"/>
            </a:pPr>
            <a:r>
              <a:t>Logitboost:</a:t>
            </a:r>
          </a:p>
          <a:p>
            <a:pPr lvl="1">
              <a:defRPr sz="5000"/>
            </a:pPr>
            <a:r>
              <a:t>Inferior to adaboost when achievable error rate is close to zero.</a:t>
            </a:r>
          </a:p>
          <a:p>
            <a:pPr lvl="1">
              <a:defRPr sz="5000"/>
            </a:pPr>
            <a:r>
              <a:t>Often better than Adaboost when achievable error rate is high.</a:t>
            </a:r>
          </a:p>
          <a:p>
            <a:pPr lvl="1">
              <a:defRPr sz="5000"/>
            </a:pPr>
            <a:r>
              <a:t>Weight on any example never larger than 1.</a:t>
            </a:r>
          </a:p>
        </p:txBody>
      </p:sp>
      <p:sp>
        <p:nvSpPr>
          <p:cNvPr id="12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radient-Boost / AnyBoo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Gradient-Boost / AnyBoost</a:t>
            </a:r>
          </a:p>
        </p:txBody>
      </p:sp>
      <p:sp>
        <p:nvSpPr>
          <p:cNvPr id="1230" name="A general recipe for learning by incremental optimization…"/>
          <p:cNvSpPr txBox="1">
            <a:spLocks noGrp="1"/>
          </p:cNvSpPr>
          <p:nvPr>
            <p:ph type="body" idx="1"/>
          </p:nvPr>
        </p:nvSpPr>
        <p:spPr>
          <a:xfrm>
            <a:off x="4419600" y="3428183"/>
            <a:ext cx="15544800" cy="8803698"/>
          </a:xfrm>
          <a:prstGeom prst="rect">
            <a:avLst/>
          </a:prstGeom>
        </p:spPr>
        <p:txBody>
          <a:bodyPr/>
          <a:lstStyle/>
          <a:p>
            <a:pPr marL="726439" indent="-685799">
              <a:defRPr sz="4000"/>
            </a:pPr>
            <a:r>
              <a:t>A general recipe for learning by incremental optimization</a:t>
            </a:r>
          </a:p>
          <a:p>
            <a:pPr marL="726439" indent="-685799">
              <a:defRPr sz="4000"/>
            </a:pPr>
            <a:r>
              <a:t>Applies to any (differentiable) loss function.</a:t>
            </a:r>
            <a:br/>
            <a:br/>
            <a:br/>
            <a:br/>
            <a:br/>
            <a:br/>
            <a:br/>
            <a:endParaRPr/>
          </a:p>
          <a:p>
            <a:pPr marL="726439" indent="-685799">
              <a:defRPr sz="4000"/>
            </a:pPr>
            <a:r>
              <a:t>At each iteration: </a:t>
            </a:r>
          </a:p>
          <a:p>
            <a:pPr marL="967286" lvl="1" indent="-469446">
              <a:defRPr sz="4000"/>
            </a:pPr>
            <a:r>
              <a:t>calc example weights</a:t>
            </a:r>
          </a:p>
          <a:p>
            <a:pPr marL="967286" lvl="1" indent="-469446">
              <a:defRPr sz="4000"/>
            </a:pPr>
            <a:r>
              <a:t>call weak learner with weighted example</a:t>
            </a:r>
          </a:p>
          <a:p>
            <a:pPr marL="967286" lvl="1" indent="-469446">
              <a:defRPr sz="4000"/>
            </a:pPr>
            <a:r>
              <a:t>Add generated weak rule to create new rule: </a:t>
            </a:r>
          </a:p>
        </p:txBody>
      </p:sp>
      <p:sp>
        <p:nvSpPr>
          <p:cNvPr id="1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1232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466" y="5205015"/>
            <a:ext cx="7836654" cy="3499023"/>
          </a:xfrm>
          <a:prstGeom prst="rect">
            <a:avLst/>
          </a:prstGeom>
          <a:ln w="25400">
            <a:miter lim="400000"/>
          </a:ln>
        </p:spPr>
      </p:pic>
      <p:pic>
        <p:nvPicPr>
          <p:cNvPr id="1233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2995" y="11437484"/>
            <a:ext cx="2637703" cy="59441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" grpId="1" build="p" bldLvl="5" animBg="1" advAuto="0"/>
      <p:bldP spid="1232" grpId="2" animBg="1" advAuto="0"/>
      <p:bldP spid="1233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oy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Toy Example</a:t>
            </a:r>
          </a:p>
        </p:txBody>
      </p:sp>
      <p:sp>
        <p:nvSpPr>
          <p:cNvPr id="106" name="Computer receives telephone cal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50982" indent="-653142"/>
            <a:r>
              <a:t>Computer receives telephone call</a:t>
            </a:r>
          </a:p>
          <a:p>
            <a:pPr marL="1150982" indent="-653142"/>
            <a:r>
              <a:t>Measures Pitch of voice</a:t>
            </a:r>
          </a:p>
          <a:p>
            <a:pPr marL="1150982" indent="-653142"/>
            <a:r>
              <a:t>Decides gender of caller</a:t>
            </a:r>
          </a:p>
        </p:txBody>
      </p:sp>
      <p:pic>
        <p:nvPicPr>
          <p:cNvPr id="107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8839200"/>
            <a:ext cx="4572000" cy="2787650"/>
          </a:xfrm>
          <a:prstGeom prst="rect">
            <a:avLst/>
          </a:prstGeom>
          <a:ln w="12700"/>
        </p:spPr>
      </p:pic>
      <p:pic>
        <p:nvPicPr>
          <p:cNvPr id="108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0" y="8839200"/>
            <a:ext cx="3962400" cy="3336925"/>
          </a:xfrm>
          <a:prstGeom prst="rect">
            <a:avLst/>
          </a:prstGeom>
          <a:ln w="12700"/>
        </p:spPr>
      </p:pic>
      <p:grpSp>
        <p:nvGrpSpPr>
          <p:cNvPr id="111" name="Group"/>
          <p:cNvGrpSpPr/>
          <p:nvPr/>
        </p:nvGrpSpPr>
        <p:grpSpPr>
          <a:xfrm>
            <a:off x="8991600" y="9753600"/>
            <a:ext cx="2438400" cy="765175"/>
            <a:chOff x="0" y="0"/>
            <a:chExt cx="2438400" cy="765175"/>
          </a:xfrm>
        </p:grpSpPr>
        <p:sp>
          <p:nvSpPr>
            <p:cNvPr id="109" name="Line"/>
            <p:cNvSpPr/>
            <p:nvPr/>
          </p:nvSpPr>
          <p:spPr>
            <a:xfrm>
              <a:off x="0" y="762000"/>
              <a:ext cx="2438400" cy="3175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Human…"/>
            <p:cNvSpPr/>
            <p:nvPr/>
          </p:nvSpPr>
          <p:spPr>
            <a:xfrm>
              <a:off x="152400" y="0"/>
              <a:ext cx="21844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Human</a:t>
              </a:r>
            </a:p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Voice</a:t>
              </a:r>
            </a:p>
          </p:txBody>
        </p:sp>
      </p:grpSp>
      <p:grpSp>
        <p:nvGrpSpPr>
          <p:cNvPr id="114" name="Group"/>
          <p:cNvGrpSpPr/>
          <p:nvPr/>
        </p:nvGrpSpPr>
        <p:grpSpPr>
          <a:xfrm>
            <a:off x="15697200" y="8616950"/>
            <a:ext cx="3041968" cy="1441450"/>
            <a:chOff x="0" y="0"/>
            <a:chExt cx="3041967" cy="1441450"/>
          </a:xfrm>
        </p:grpSpPr>
        <p:sp>
          <p:nvSpPr>
            <p:cNvPr id="112" name="Line"/>
            <p:cNvSpPr/>
            <p:nvPr/>
          </p:nvSpPr>
          <p:spPr>
            <a:xfrm flipV="1">
              <a:off x="0" y="527050"/>
              <a:ext cx="1219200" cy="9144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3" name="Male"/>
            <p:cNvSpPr txBox="1"/>
            <p:nvPr/>
          </p:nvSpPr>
          <p:spPr>
            <a:xfrm>
              <a:off x="1492250" y="0"/>
              <a:ext cx="1549718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Male</a:t>
              </a:r>
            </a:p>
          </p:txBody>
        </p:sp>
      </p:grpSp>
      <p:grpSp>
        <p:nvGrpSpPr>
          <p:cNvPr id="117" name="Group"/>
          <p:cNvGrpSpPr/>
          <p:nvPr/>
        </p:nvGrpSpPr>
        <p:grpSpPr>
          <a:xfrm>
            <a:off x="15697200" y="11430000"/>
            <a:ext cx="2762250" cy="1504950"/>
            <a:chOff x="0" y="0"/>
            <a:chExt cx="2762250" cy="1504950"/>
          </a:xfrm>
        </p:grpSpPr>
        <p:sp>
          <p:nvSpPr>
            <p:cNvPr id="115" name="Line"/>
            <p:cNvSpPr/>
            <p:nvPr/>
          </p:nvSpPr>
          <p:spPr>
            <a:xfrm>
              <a:off x="0" y="0"/>
              <a:ext cx="1371600" cy="7620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6" name="Female"/>
            <p:cNvSpPr/>
            <p:nvPr/>
          </p:nvSpPr>
          <p:spPr>
            <a:xfrm>
              <a:off x="1492250" y="23495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Female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1" animBg="1" advAuto="0"/>
      <p:bldP spid="108" grpId="2" animBg="1" advAuto="0"/>
      <p:bldP spid="111" grpId="3" animBg="1" advAuto="0"/>
      <p:bldP spid="114" grpId="4" animBg="1" advAuto="0"/>
      <p:bldP spid="117" grpId="5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1236" name="Margin: Measures the “correctness” of the predicti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200"/>
            </a:pPr>
            <a:r>
              <a:t>Margin: Measures the “correctness” of the prediction.</a:t>
            </a:r>
          </a:p>
          <a:p>
            <a:pPr>
              <a:defRPr sz="6200"/>
            </a:pPr>
            <a:r>
              <a:t>Boosting can be viewed as a gradient descent over a loss function defined on the margin.</a:t>
            </a:r>
          </a:p>
          <a:p>
            <a:pPr>
              <a:defRPr sz="6200"/>
            </a:pPr>
            <a:r>
              <a:t>Different loss functions are popular:</a:t>
            </a:r>
          </a:p>
          <a:p>
            <a:pPr lvl="1">
              <a:defRPr sz="5400"/>
            </a:pPr>
            <a:r>
              <a:t>Adaboost (exponential)</a:t>
            </a:r>
          </a:p>
          <a:p>
            <a:pPr lvl="1">
              <a:defRPr sz="5400"/>
            </a:pPr>
            <a:r>
              <a:t>Logitboost (logistic)</a:t>
            </a:r>
          </a:p>
          <a:p>
            <a:pPr lvl="1">
              <a:defRPr sz="5400"/>
            </a:pPr>
            <a:r>
              <a:t>Madaboost (Clipped exponential)</a:t>
            </a:r>
          </a:p>
          <a:p>
            <a:pPr marL="619283" indent="-578643">
              <a:spcBef>
                <a:spcPts val="1200"/>
              </a:spcBef>
              <a:defRPr sz="5400"/>
            </a:pPr>
            <a:r>
              <a:t>Next, some implementations of boosting.</a:t>
            </a:r>
          </a:p>
        </p:txBody>
      </p:sp>
      <p:sp>
        <p:nvSpPr>
          <p:cNvPr id="1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6" grpId="1" build="p" bldLvl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Some weak learner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weak learner styles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tyles of weak learners"/>
          <p:cNvSpPr txBox="1">
            <a:spLocks noGrp="1"/>
          </p:cNvSpPr>
          <p:nvPr>
            <p:ph type="title"/>
          </p:nvPr>
        </p:nvSpPr>
        <p:spPr>
          <a:xfrm>
            <a:off x="4496117" y="-267109"/>
            <a:ext cx="15544801" cy="3200401"/>
          </a:xfrm>
          <a:prstGeom prst="rect">
            <a:avLst/>
          </a:prstGeom>
        </p:spPr>
        <p:txBody>
          <a:bodyPr/>
          <a:lstStyle/>
          <a:p>
            <a:r>
              <a:t>Styles of weak learners</a:t>
            </a:r>
          </a:p>
        </p:txBody>
      </p:sp>
      <p:sp>
        <p:nvSpPr>
          <p:cNvPr id="1242" name="Simple (stumps)…"/>
          <p:cNvSpPr txBox="1">
            <a:spLocks noGrp="1"/>
          </p:cNvSpPr>
          <p:nvPr>
            <p:ph type="body" idx="1"/>
          </p:nvPr>
        </p:nvSpPr>
        <p:spPr>
          <a:xfrm>
            <a:off x="3903191" y="3501813"/>
            <a:ext cx="15544801" cy="9753601"/>
          </a:xfrm>
          <a:prstGeom prst="rect">
            <a:avLst/>
          </a:prstGeom>
        </p:spPr>
        <p:txBody>
          <a:bodyPr/>
          <a:lstStyle/>
          <a:p>
            <a:pPr marL="726439" indent="-685799">
              <a:defRPr sz="4000"/>
            </a:pPr>
            <a:r>
              <a:t>Simple (stumps)</a:t>
            </a:r>
            <a:br/>
            <a:br/>
            <a:br/>
            <a:br/>
            <a:br/>
            <a:endParaRPr/>
          </a:p>
          <a:p>
            <a:pPr marL="726439" indent="-685799">
              <a:defRPr sz="4000"/>
            </a:pPr>
            <a:r>
              <a:t>Complex (fully grown trees)</a:t>
            </a:r>
            <a:br/>
            <a:br/>
            <a:br/>
            <a:br/>
            <a:br/>
            <a:br/>
            <a:endParaRPr/>
          </a:p>
          <a:p>
            <a:pPr marL="726439" indent="-685799">
              <a:defRPr sz="4000"/>
            </a:pPr>
            <a:r>
              <a:t>Everything in between (neural networks, Nearest neighbors, Naive Bayes,…..)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9781230" y="3716560"/>
            <a:ext cx="3154011" cy="3059671"/>
            <a:chOff x="0" y="0"/>
            <a:chExt cx="3154009" cy="3059670"/>
          </a:xfrm>
        </p:grpSpPr>
        <p:grpSp>
          <p:nvGrpSpPr>
            <p:cNvPr id="1245" name="Group"/>
            <p:cNvGrpSpPr/>
            <p:nvPr/>
          </p:nvGrpSpPr>
          <p:grpSpPr>
            <a:xfrm>
              <a:off x="918968" y="0"/>
              <a:ext cx="1354480" cy="870737"/>
              <a:chOff x="0" y="0"/>
              <a:chExt cx="1354478" cy="870736"/>
            </a:xfrm>
          </p:grpSpPr>
          <p:sp>
            <p:nvSpPr>
              <p:cNvPr id="1243" name="Rectangle"/>
              <p:cNvSpPr/>
              <p:nvPr/>
            </p:nvSpPr>
            <p:spPr>
              <a:xfrm>
                <a:off x="0" y="0"/>
                <a:ext cx="1354479" cy="870737"/>
              </a:xfrm>
              <a:prstGeom prst="rect">
                <a:avLst/>
              </a:prstGeom>
              <a:solidFill>
                <a:srgbClr val="00D2A9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4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244" name="Season"/>
              <p:cNvSpPr txBox="1"/>
              <p:nvPr/>
            </p:nvSpPr>
            <p:spPr>
              <a:xfrm>
                <a:off x="76381" y="168782"/>
                <a:ext cx="1201717" cy="53317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ctr">
                <a:no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1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Season</a:t>
                </a:r>
              </a:p>
            </p:txBody>
          </p:sp>
        </p:grpSp>
        <p:grpSp>
          <p:nvGrpSpPr>
            <p:cNvPr id="1248" name="Group"/>
            <p:cNvGrpSpPr/>
            <p:nvPr/>
          </p:nvGrpSpPr>
          <p:grpSpPr>
            <a:xfrm>
              <a:off x="2380021" y="2285682"/>
              <a:ext cx="773989" cy="773989"/>
              <a:chOff x="0" y="0"/>
              <a:chExt cx="773987" cy="773987"/>
            </a:xfrm>
          </p:grpSpPr>
          <p:sp>
            <p:nvSpPr>
              <p:cNvPr id="1246" name="Circle"/>
              <p:cNvSpPr/>
              <p:nvPr/>
            </p:nvSpPr>
            <p:spPr>
              <a:xfrm>
                <a:off x="0" y="0"/>
                <a:ext cx="773988" cy="773988"/>
              </a:xfrm>
              <a:prstGeom prst="ellipse">
                <a:avLst/>
              </a:prstGeom>
              <a:solidFill>
                <a:srgbClr val="888EFF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4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247" name="+1"/>
              <p:cNvSpPr txBox="1"/>
              <p:nvPr/>
            </p:nvSpPr>
            <p:spPr>
              <a:xfrm>
                <a:off x="116478" y="136532"/>
                <a:ext cx="541032" cy="50092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no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22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+1</a:t>
                </a:r>
              </a:p>
            </p:txBody>
          </p:sp>
        </p:grpSp>
        <p:grpSp>
          <p:nvGrpSpPr>
            <p:cNvPr id="1251" name="Group"/>
            <p:cNvGrpSpPr/>
            <p:nvPr/>
          </p:nvGrpSpPr>
          <p:grpSpPr>
            <a:xfrm>
              <a:off x="0" y="2285682"/>
              <a:ext cx="773988" cy="773989"/>
              <a:chOff x="0" y="0"/>
              <a:chExt cx="773987" cy="773987"/>
            </a:xfrm>
          </p:grpSpPr>
          <p:sp>
            <p:nvSpPr>
              <p:cNvPr id="1249" name="Circle"/>
              <p:cNvSpPr/>
              <p:nvPr/>
            </p:nvSpPr>
            <p:spPr>
              <a:xfrm>
                <a:off x="0" y="0"/>
                <a:ext cx="773988" cy="773988"/>
              </a:xfrm>
              <a:prstGeom prst="ellipse">
                <a:avLst/>
              </a:prstGeom>
              <a:solidFill>
                <a:srgbClr val="FF4C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4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250" name="-1"/>
              <p:cNvSpPr txBox="1"/>
              <p:nvPr/>
            </p:nvSpPr>
            <p:spPr>
              <a:xfrm>
                <a:off x="157443" y="136532"/>
                <a:ext cx="459101" cy="50092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no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-1</a:t>
                </a:r>
              </a:p>
            </p:txBody>
          </p:sp>
        </p:grpSp>
        <p:grpSp>
          <p:nvGrpSpPr>
            <p:cNvPr id="1256" name="Group"/>
            <p:cNvGrpSpPr/>
            <p:nvPr/>
          </p:nvGrpSpPr>
          <p:grpSpPr>
            <a:xfrm>
              <a:off x="281911" y="615164"/>
              <a:ext cx="2820692" cy="1984988"/>
              <a:chOff x="0" y="0"/>
              <a:chExt cx="2820691" cy="1984987"/>
            </a:xfrm>
          </p:grpSpPr>
          <p:sp>
            <p:nvSpPr>
              <p:cNvPr id="1252" name="Summer"/>
              <p:cNvSpPr txBox="1"/>
              <p:nvPr/>
            </p:nvSpPr>
            <p:spPr>
              <a:xfrm rot="3776380">
                <a:off x="1165647" y="764849"/>
                <a:ext cx="1996416" cy="45528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/>
              <a:p>
                <a:pPr marL="81279" marR="81279" lvl="1" indent="342900" defTabSz="1828800">
                  <a:buClr>
                    <a:srgbClr val="000000"/>
                  </a:buClr>
                  <a:buFont typeface="Times New Roman"/>
                  <a:defRPr sz="1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r>
                  <a:t>Summer</a:t>
                </a:r>
              </a:p>
            </p:txBody>
          </p:sp>
          <p:sp>
            <p:nvSpPr>
              <p:cNvPr id="1253" name="Line"/>
              <p:cNvSpPr/>
              <p:nvPr/>
            </p:nvSpPr>
            <p:spPr>
              <a:xfrm flipH="1">
                <a:off x="307375" y="262324"/>
                <a:ext cx="866423" cy="146679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1254" name="Line"/>
              <p:cNvSpPr/>
              <p:nvPr/>
            </p:nvSpPr>
            <p:spPr>
              <a:xfrm>
                <a:off x="1518305" y="262678"/>
                <a:ext cx="755283" cy="14645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1255" name="Winter"/>
              <p:cNvSpPr txBox="1"/>
              <p:nvPr/>
            </p:nvSpPr>
            <p:spPr>
              <a:xfrm rot="18067222">
                <a:off x="-202138" y="633429"/>
                <a:ext cx="1643423" cy="45528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/>
              <a:p>
                <a:pPr marL="81279" marR="81279" lvl="1" indent="342900" defTabSz="1828800">
                  <a:buClr>
                    <a:srgbClr val="000000"/>
                  </a:buClr>
                  <a:buFont typeface="Times New Roman"/>
                  <a:defRPr sz="1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r>
                  <a:t>Winter</a:t>
                </a:r>
              </a:p>
            </p:txBody>
          </p:sp>
        </p:grpSp>
      </p:grpSp>
      <p:pic>
        <p:nvPicPr>
          <p:cNvPr id="125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012" y="4671151"/>
            <a:ext cx="988564" cy="906184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1279" name="Group"/>
          <p:cNvGrpSpPr/>
          <p:nvPr/>
        </p:nvGrpSpPr>
        <p:grpSpPr>
          <a:xfrm>
            <a:off x="13451650" y="3719936"/>
            <a:ext cx="7255992" cy="3287236"/>
            <a:chOff x="0" y="0"/>
            <a:chExt cx="7255991" cy="3287234"/>
          </a:xfrm>
        </p:grpSpPr>
        <p:grpSp>
          <p:nvGrpSpPr>
            <p:cNvPr id="1267" name="Group"/>
            <p:cNvGrpSpPr/>
            <p:nvPr/>
          </p:nvGrpSpPr>
          <p:grpSpPr>
            <a:xfrm>
              <a:off x="5901512" y="0"/>
              <a:ext cx="1354480" cy="3287235"/>
              <a:chOff x="215107" y="0"/>
              <a:chExt cx="1354478" cy="3287234"/>
            </a:xfrm>
          </p:grpSpPr>
          <p:grpSp>
            <p:nvGrpSpPr>
              <p:cNvPr id="1261" name="Group"/>
              <p:cNvGrpSpPr/>
              <p:nvPr/>
            </p:nvGrpSpPr>
            <p:grpSpPr>
              <a:xfrm>
                <a:off x="215107" y="0"/>
                <a:ext cx="1354480" cy="870737"/>
                <a:chOff x="0" y="0"/>
                <a:chExt cx="1354478" cy="870736"/>
              </a:xfrm>
            </p:grpSpPr>
            <p:sp>
              <p:nvSpPr>
                <p:cNvPr id="1259" name="Rectangle"/>
                <p:cNvSpPr/>
                <p:nvPr/>
              </p:nvSpPr>
              <p:spPr>
                <a:xfrm>
                  <a:off x="0" y="0"/>
                  <a:ext cx="1354479" cy="870737"/>
                </a:xfrm>
                <a:prstGeom prst="rect">
                  <a:avLst/>
                </a:prstGeom>
                <a:solidFill>
                  <a:srgbClr val="00D2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marL="81279" marR="81279" defTabSz="1828800">
                    <a:defRPr sz="44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pPr>
                  <a:endParaRPr/>
                </a:p>
              </p:txBody>
            </p:sp>
            <p:sp>
              <p:nvSpPr>
                <p:cNvPr id="1260" name="Season"/>
                <p:cNvSpPr txBox="1"/>
                <p:nvPr/>
              </p:nvSpPr>
              <p:spPr>
                <a:xfrm>
                  <a:off x="76381" y="168782"/>
                  <a:ext cx="1201717" cy="533172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ctr">
                  <a:noAutofit/>
                </a:bodyPr>
                <a:lstStyle>
                  <a:lvl1pPr marL="81279" marR="81279" algn="ctr" defTabSz="1828800">
                    <a:buClr>
                      <a:srgbClr val="000000"/>
                    </a:buClr>
                    <a:buFont typeface="Times New Roman"/>
                    <a:defRPr sz="18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Season</a:t>
                  </a:r>
                </a:p>
              </p:txBody>
            </p:sp>
          </p:grpSp>
          <p:sp>
            <p:nvSpPr>
              <p:cNvPr id="1262" name="Line"/>
              <p:cNvSpPr/>
              <p:nvPr/>
            </p:nvSpPr>
            <p:spPr>
              <a:xfrm>
                <a:off x="751848" y="877489"/>
                <a:ext cx="1" cy="162900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grpSp>
            <p:nvGrpSpPr>
              <p:cNvPr id="1265" name="Group"/>
              <p:cNvGrpSpPr/>
              <p:nvPr/>
            </p:nvGrpSpPr>
            <p:grpSpPr>
              <a:xfrm>
                <a:off x="375787" y="2513246"/>
                <a:ext cx="773989" cy="773989"/>
                <a:chOff x="0" y="0"/>
                <a:chExt cx="773987" cy="773987"/>
              </a:xfrm>
            </p:grpSpPr>
            <p:sp>
              <p:nvSpPr>
                <p:cNvPr id="1263" name="Circle"/>
                <p:cNvSpPr/>
                <p:nvPr/>
              </p:nvSpPr>
              <p:spPr>
                <a:xfrm>
                  <a:off x="0" y="0"/>
                  <a:ext cx="773988" cy="773988"/>
                </a:xfrm>
                <a:prstGeom prst="ellipse">
                  <a:avLst/>
                </a:prstGeom>
                <a:solidFill>
                  <a:srgbClr val="888EFF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marL="81279" marR="81279" defTabSz="1828800">
                    <a:defRPr sz="44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pPr>
                  <a:endParaRPr/>
                </a:p>
              </p:txBody>
            </p:sp>
            <p:sp>
              <p:nvSpPr>
                <p:cNvPr id="1264" name="+1"/>
                <p:cNvSpPr txBox="1"/>
                <p:nvPr/>
              </p:nvSpPr>
              <p:spPr>
                <a:xfrm>
                  <a:off x="116478" y="136532"/>
                  <a:ext cx="541032" cy="500923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76200" tIns="76200" rIns="76200" bIns="76200" numCol="1" anchor="ctr">
                  <a:noAutofit/>
                </a:bodyPr>
                <a:lstStyle>
                  <a:lvl1pPr marL="79898" marR="79898" algn="ctr" defTabSz="1828800">
                    <a:buClr>
                      <a:srgbClr val="000000"/>
                    </a:buClr>
                    <a:buFont typeface="Times New Roman"/>
                    <a:defRPr sz="22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+1</a:t>
                  </a:r>
                </a:p>
              </p:txBody>
            </p:sp>
          </p:grpSp>
          <p:sp>
            <p:nvSpPr>
              <p:cNvPr id="1266" name="Winter"/>
              <p:cNvSpPr txBox="1"/>
              <p:nvPr/>
            </p:nvSpPr>
            <p:spPr>
              <a:xfrm rot="5376703">
                <a:off x="111044" y="1127483"/>
                <a:ext cx="1643423" cy="45528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/>
              <a:p>
                <a:pPr marL="81279" marR="81279" lvl="1" indent="342900" defTabSz="1828800">
                  <a:buClr>
                    <a:srgbClr val="000000"/>
                  </a:buClr>
                  <a:buFont typeface="Times New Roman"/>
                  <a:defRPr sz="1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r>
                  <a:t>Winter</a:t>
                </a:r>
              </a:p>
            </p:txBody>
          </p:sp>
        </p:grpSp>
        <p:grpSp>
          <p:nvGrpSpPr>
            <p:cNvPr id="1276" name="Group"/>
            <p:cNvGrpSpPr/>
            <p:nvPr/>
          </p:nvGrpSpPr>
          <p:grpSpPr>
            <a:xfrm>
              <a:off x="2286557" y="3376"/>
              <a:ext cx="1354480" cy="3280482"/>
              <a:chOff x="34086" y="0"/>
              <a:chExt cx="1354478" cy="3280481"/>
            </a:xfrm>
          </p:grpSpPr>
          <p:grpSp>
            <p:nvGrpSpPr>
              <p:cNvPr id="1270" name="Group"/>
              <p:cNvGrpSpPr/>
              <p:nvPr/>
            </p:nvGrpSpPr>
            <p:grpSpPr>
              <a:xfrm>
                <a:off x="34086" y="0"/>
                <a:ext cx="1354480" cy="870737"/>
                <a:chOff x="0" y="0"/>
                <a:chExt cx="1354478" cy="870736"/>
              </a:xfrm>
            </p:grpSpPr>
            <p:sp>
              <p:nvSpPr>
                <p:cNvPr id="1268" name="Rectangle"/>
                <p:cNvSpPr/>
                <p:nvPr/>
              </p:nvSpPr>
              <p:spPr>
                <a:xfrm>
                  <a:off x="0" y="0"/>
                  <a:ext cx="1354479" cy="870737"/>
                </a:xfrm>
                <a:prstGeom prst="rect">
                  <a:avLst/>
                </a:prstGeom>
                <a:solidFill>
                  <a:srgbClr val="00D2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marL="81279" marR="81279" defTabSz="1828800">
                    <a:defRPr sz="44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pPr>
                  <a:endParaRPr/>
                </a:p>
              </p:txBody>
            </p:sp>
            <p:sp>
              <p:nvSpPr>
                <p:cNvPr id="1269" name="Season"/>
                <p:cNvSpPr txBox="1"/>
                <p:nvPr/>
              </p:nvSpPr>
              <p:spPr>
                <a:xfrm>
                  <a:off x="76381" y="168782"/>
                  <a:ext cx="1201717" cy="533172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ctr">
                  <a:noAutofit/>
                </a:bodyPr>
                <a:lstStyle>
                  <a:lvl1pPr marL="81279" marR="81279" algn="ctr" defTabSz="1828800">
                    <a:buClr>
                      <a:srgbClr val="000000"/>
                    </a:buClr>
                    <a:buFont typeface="Times New Roman"/>
                    <a:defRPr sz="18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Season</a:t>
                  </a:r>
                </a:p>
              </p:txBody>
            </p:sp>
          </p:grpSp>
          <p:sp>
            <p:nvSpPr>
              <p:cNvPr id="1271" name="Summer"/>
              <p:cNvSpPr txBox="1"/>
              <p:nvPr/>
            </p:nvSpPr>
            <p:spPr>
              <a:xfrm rot="5352043">
                <a:off x="72246" y="1302191"/>
                <a:ext cx="1996416" cy="45528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/>
              <a:p>
                <a:pPr marL="81279" marR="81279" lvl="1" indent="342900" defTabSz="1828800">
                  <a:buClr>
                    <a:srgbClr val="000000"/>
                  </a:buClr>
                  <a:buFont typeface="Times New Roman"/>
                  <a:defRPr sz="1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r>
                  <a:t>Summer</a:t>
                </a:r>
              </a:p>
            </p:txBody>
          </p:sp>
          <p:sp>
            <p:nvSpPr>
              <p:cNvPr id="1272" name="Line"/>
              <p:cNvSpPr/>
              <p:nvPr/>
            </p:nvSpPr>
            <p:spPr>
              <a:xfrm>
                <a:off x="752708" y="876557"/>
                <a:ext cx="1" cy="163086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grpSp>
            <p:nvGrpSpPr>
              <p:cNvPr id="1275" name="Group"/>
              <p:cNvGrpSpPr/>
              <p:nvPr/>
            </p:nvGrpSpPr>
            <p:grpSpPr>
              <a:xfrm>
                <a:off x="324332" y="2506493"/>
                <a:ext cx="773989" cy="773989"/>
                <a:chOff x="0" y="0"/>
                <a:chExt cx="773987" cy="773987"/>
              </a:xfrm>
            </p:grpSpPr>
            <p:sp>
              <p:nvSpPr>
                <p:cNvPr id="1273" name="Circle"/>
                <p:cNvSpPr/>
                <p:nvPr/>
              </p:nvSpPr>
              <p:spPr>
                <a:xfrm>
                  <a:off x="0" y="0"/>
                  <a:ext cx="773988" cy="773988"/>
                </a:xfrm>
                <a:prstGeom prst="ellipse">
                  <a:avLst/>
                </a:prstGeom>
                <a:solidFill>
                  <a:srgbClr val="888EFF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 marL="81279" marR="81279" defTabSz="1828800">
                    <a:defRPr sz="44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pPr>
                  <a:endParaRPr/>
                </a:p>
              </p:txBody>
            </p:sp>
            <p:sp>
              <p:nvSpPr>
                <p:cNvPr id="1274" name="+1"/>
                <p:cNvSpPr txBox="1"/>
                <p:nvPr/>
              </p:nvSpPr>
              <p:spPr>
                <a:xfrm>
                  <a:off x="116478" y="136532"/>
                  <a:ext cx="541032" cy="500923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76200" tIns="76200" rIns="76200" bIns="76200" numCol="1" anchor="ctr">
                  <a:noAutofit/>
                </a:bodyPr>
                <a:lstStyle>
                  <a:lvl1pPr marL="79898" marR="79898" algn="ctr" defTabSz="1828800">
                    <a:buClr>
                      <a:srgbClr val="000000"/>
                    </a:buClr>
                    <a:buFont typeface="Times New Roman"/>
                    <a:defRPr sz="22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+1</a:t>
                  </a:r>
                </a:p>
              </p:txBody>
            </p:sp>
          </p:grpSp>
        </p:grpSp>
        <p:pic>
          <p:nvPicPr>
            <p:cNvPr id="1277" name="MathTypeImage.pdf" descr="MathTypeImage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279983" y="1073227"/>
              <a:ext cx="1565226" cy="906184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278" name="MathTypeImage.pdf" descr="MathTypeImage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1079980"/>
              <a:ext cx="1729986" cy="906184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1282" name="Group"/>
          <p:cNvGrpSpPr/>
          <p:nvPr/>
        </p:nvGrpSpPr>
        <p:grpSpPr>
          <a:xfrm>
            <a:off x="8974583" y="2231762"/>
            <a:ext cx="11933322" cy="2439390"/>
            <a:chOff x="0" y="0"/>
            <a:chExt cx="11933320" cy="2439389"/>
          </a:xfrm>
        </p:grpSpPr>
        <p:pic>
          <p:nvPicPr>
            <p:cNvPr id="1280" name="MathTypeImage.pdf" descr="MathTypeImage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023017" y="0"/>
              <a:ext cx="6910304" cy="243893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281" name="MathTypeImage.pdf" descr="MathTypeImage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81756"/>
              <a:ext cx="4308778" cy="2357634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1317" name="Group"/>
          <p:cNvGrpSpPr/>
          <p:nvPr/>
        </p:nvGrpSpPr>
        <p:grpSpPr>
          <a:xfrm>
            <a:off x="9629951" y="7315472"/>
            <a:ext cx="4459583" cy="4171981"/>
            <a:chOff x="0" y="0"/>
            <a:chExt cx="4459582" cy="4171979"/>
          </a:xfrm>
        </p:grpSpPr>
        <p:grpSp>
          <p:nvGrpSpPr>
            <p:cNvPr id="1285" name="Group"/>
            <p:cNvGrpSpPr/>
            <p:nvPr/>
          </p:nvGrpSpPr>
          <p:grpSpPr>
            <a:xfrm>
              <a:off x="1523959" y="3575784"/>
              <a:ext cx="596196" cy="596196"/>
              <a:chOff x="0" y="0"/>
              <a:chExt cx="596195" cy="596195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0" y="0"/>
                <a:ext cx="596196" cy="596196"/>
              </a:xfrm>
              <a:prstGeom prst="ellipse">
                <a:avLst/>
              </a:prstGeom>
              <a:solidFill>
                <a:srgbClr val="FF4C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4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284" name="-1"/>
              <p:cNvSpPr txBox="1"/>
              <p:nvPr/>
            </p:nvSpPr>
            <p:spPr>
              <a:xfrm>
                <a:off x="121277" y="105169"/>
                <a:ext cx="353641" cy="3858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no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1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-1</a:t>
                </a:r>
              </a:p>
            </p:txBody>
          </p:sp>
        </p:grpSp>
        <p:grpSp>
          <p:nvGrpSpPr>
            <p:cNvPr id="1288" name="Group"/>
            <p:cNvGrpSpPr/>
            <p:nvPr/>
          </p:nvGrpSpPr>
          <p:grpSpPr>
            <a:xfrm>
              <a:off x="1884821" y="0"/>
              <a:ext cx="1650352" cy="919979"/>
              <a:chOff x="0" y="0"/>
              <a:chExt cx="1650351" cy="919978"/>
            </a:xfrm>
          </p:grpSpPr>
          <p:sp>
            <p:nvSpPr>
              <p:cNvPr id="1286" name="Rectangle"/>
              <p:cNvSpPr/>
              <p:nvPr/>
            </p:nvSpPr>
            <p:spPr>
              <a:xfrm>
                <a:off x="109636" y="0"/>
                <a:ext cx="1431079" cy="919979"/>
              </a:xfrm>
              <a:prstGeom prst="rect">
                <a:avLst/>
              </a:prstGeom>
              <a:solidFill>
                <a:srgbClr val="00D2A9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4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287" name="Location"/>
              <p:cNvSpPr txBox="1"/>
              <p:nvPr/>
            </p:nvSpPr>
            <p:spPr>
              <a:xfrm>
                <a:off x="0" y="172894"/>
                <a:ext cx="1650352" cy="57419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ctr">
                <a:no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2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Location</a:t>
                </a:r>
              </a:p>
            </p:txBody>
          </p:sp>
        </p:grpSp>
        <p:grpSp>
          <p:nvGrpSpPr>
            <p:cNvPr id="1291" name="Group"/>
            <p:cNvGrpSpPr/>
            <p:nvPr/>
          </p:nvGrpSpPr>
          <p:grpSpPr>
            <a:xfrm>
              <a:off x="2202762" y="1815145"/>
              <a:ext cx="1060707" cy="670721"/>
              <a:chOff x="0" y="0"/>
              <a:chExt cx="1060705" cy="670719"/>
            </a:xfrm>
          </p:grpSpPr>
          <p:sp>
            <p:nvSpPr>
              <p:cNvPr id="1289" name="Rectangle"/>
              <p:cNvSpPr/>
              <p:nvPr/>
            </p:nvSpPr>
            <p:spPr>
              <a:xfrm>
                <a:off x="17364" y="0"/>
                <a:ext cx="1043342" cy="670720"/>
              </a:xfrm>
              <a:prstGeom prst="rect">
                <a:avLst/>
              </a:prstGeom>
              <a:solidFill>
                <a:srgbClr val="00D2A9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4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290" name="Season"/>
              <p:cNvSpPr txBox="1"/>
              <p:nvPr/>
            </p:nvSpPr>
            <p:spPr>
              <a:xfrm>
                <a:off x="0" y="28411"/>
                <a:ext cx="1059502" cy="54453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ctr">
                <a:no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1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Season</a:t>
                </a:r>
              </a:p>
            </p:txBody>
          </p:sp>
        </p:grpSp>
        <p:grpSp>
          <p:nvGrpSpPr>
            <p:cNvPr id="1294" name="Group"/>
            <p:cNvGrpSpPr/>
            <p:nvPr/>
          </p:nvGrpSpPr>
          <p:grpSpPr>
            <a:xfrm>
              <a:off x="1305573" y="1709111"/>
              <a:ext cx="596196" cy="596196"/>
              <a:chOff x="0" y="0"/>
              <a:chExt cx="596195" cy="596195"/>
            </a:xfrm>
          </p:grpSpPr>
          <p:sp>
            <p:nvSpPr>
              <p:cNvPr id="1292" name="Circle"/>
              <p:cNvSpPr/>
              <p:nvPr/>
            </p:nvSpPr>
            <p:spPr>
              <a:xfrm>
                <a:off x="0" y="0"/>
                <a:ext cx="596196" cy="596196"/>
              </a:xfrm>
              <a:prstGeom prst="ellipse">
                <a:avLst/>
              </a:prstGeom>
              <a:solidFill>
                <a:srgbClr val="FF4C0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4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293" name="-1"/>
              <p:cNvSpPr txBox="1"/>
              <p:nvPr/>
            </p:nvSpPr>
            <p:spPr>
              <a:xfrm>
                <a:off x="121277" y="105169"/>
                <a:ext cx="353641" cy="3858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no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1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-1</a:t>
                </a:r>
              </a:p>
            </p:txBody>
          </p:sp>
        </p:grpSp>
        <p:grpSp>
          <p:nvGrpSpPr>
            <p:cNvPr id="1297" name="Group"/>
            <p:cNvGrpSpPr/>
            <p:nvPr/>
          </p:nvGrpSpPr>
          <p:grpSpPr>
            <a:xfrm>
              <a:off x="3345561" y="3575784"/>
              <a:ext cx="596196" cy="596196"/>
              <a:chOff x="0" y="0"/>
              <a:chExt cx="596195" cy="596195"/>
            </a:xfrm>
          </p:grpSpPr>
          <p:sp>
            <p:nvSpPr>
              <p:cNvPr id="1295" name="Circle"/>
              <p:cNvSpPr/>
              <p:nvPr/>
            </p:nvSpPr>
            <p:spPr>
              <a:xfrm>
                <a:off x="0" y="0"/>
                <a:ext cx="596196" cy="596196"/>
              </a:xfrm>
              <a:prstGeom prst="ellipse">
                <a:avLst/>
              </a:prstGeom>
              <a:solidFill>
                <a:srgbClr val="888EFF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4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296" name="+1"/>
              <p:cNvSpPr txBox="1"/>
              <p:nvPr/>
            </p:nvSpPr>
            <p:spPr>
              <a:xfrm>
                <a:off x="89722" y="105169"/>
                <a:ext cx="416751" cy="3858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no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1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+1</a:t>
                </a:r>
              </a:p>
            </p:txBody>
          </p:sp>
        </p:grpSp>
        <p:grpSp>
          <p:nvGrpSpPr>
            <p:cNvPr id="1307" name="Group"/>
            <p:cNvGrpSpPr/>
            <p:nvPr/>
          </p:nvGrpSpPr>
          <p:grpSpPr>
            <a:xfrm>
              <a:off x="1512254" y="592362"/>
              <a:ext cx="2652981" cy="1212151"/>
              <a:chOff x="0" y="0"/>
              <a:chExt cx="2652979" cy="1212149"/>
            </a:xfrm>
          </p:grpSpPr>
          <p:grpSp>
            <p:nvGrpSpPr>
              <p:cNvPr id="1300" name="Group"/>
              <p:cNvGrpSpPr/>
              <p:nvPr/>
            </p:nvGrpSpPr>
            <p:grpSpPr>
              <a:xfrm>
                <a:off x="0" y="222197"/>
                <a:ext cx="722796" cy="899719"/>
                <a:chOff x="0" y="0"/>
                <a:chExt cx="722795" cy="899717"/>
              </a:xfrm>
            </p:grpSpPr>
            <p:sp>
              <p:nvSpPr>
                <p:cNvPr id="1298" name="Line"/>
                <p:cNvSpPr/>
                <p:nvPr/>
              </p:nvSpPr>
              <p:spPr>
                <a:xfrm flipH="1">
                  <a:off x="162115" y="97247"/>
                  <a:ext cx="560681" cy="80247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>
                    <a:defRPr sz="2200"/>
                  </a:pPr>
                  <a:endParaRPr/>
                </a:p>
              </p:txBody>
            </p:sp>
            <p:sp>
              <p:nvSpPr>
                <p:cNvPr id="1299" name="Prison"/>
                <p:cNvSpPr txBox="1"/>
                <p:nvPr/>
              </p:nvSpPr>
              <p:spPr>
                <a:xfrm rot="18300000">
                  <a:off x="-10517" y="221357"/>
                  <a:ext cx="723021" cy="350705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000000"/>
                    </a:buClr>
                    <a:buFont typeface="Times New Roman"/>
                    <a:defRPr sz="12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Prison</a:t>
                  </a:r>
                </a:p>
              </p:txBody>
            </p:sp>
          </p:grpSp>
          <p:grpSp>
            <p:nvGrpSpPr>
              <p:cNvPr id="1303" name="Group"/>
              <p:cNvGrpSpPr/>
              <p:nvPr/>
            </p:nvGrpSpPr>
            <p:grpSpPr>
              <a:xfrm>
                <a:off x="940128" y="262247"/>
                <a:ext cx="395083" cy="949308"/>
                <a:chOff x="66370" y="0"/>
                <a:chExt cx="395081" cy="949307"/>
              </a:xfrm>
            </p:grpSpPr>
            <p:sp>
              <p:nvSpPr>
                <p:cNvPr id="1301" name="Line"/>
                <p:cNvSpPr/>
                <p:nvPr/>
              </p:nvSpPr>
              <p:spPr>
                <a:xfrm>
                  <a:off x="406528" y="68495"/>
                  <a:ext cx="1" cy="88081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>
                    <a:defRPr sz="2200"/>
                  </a:pPr>
                  <a:endParaRPr/>
                </a:p>
              </p:txBody>
            </p:sp>
            <p:sp>
              <p:nvSpPr>
                <p:cNvPr id="1302" name="Beachh"/>
                <p:cNvSpPr txBox="1"/>
                <p:nvPr/>
              </p:nvSpPr>
              <p:spPr>
                <a:xfrm rot="16150347">
                  <a:off x="-182736" y="258250"/>
                  <a:ext cx="893294" cy="382221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000000"/>
                    </a:buClr>
                    <a:buFont typeface="Times New Roman"/>
                    <a:defRPr sz="14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Beachh</a:t>
                  </a:r>
                </a:p>
              </p:txBody>
            </p:sp>
          </p:grpSp>
          <p:grpSp>
            <p:nvGrpSpPr>
              <p:cNvPr id="1306" name="Group"/>
              <p:cNvGrpSpPr/>
              <p:nvPr/>
            </p:nvGrpSpPr>
            <p:grpSpPr>
              <a:xfrm>
                <a:off x="1529910" y="0"/>
                <a:ext cx="1123070" cy="1212150"/>
                <a:chOff x="0" y="0"/>
                <a:chExt cx="1123069" cy="1212149"/>
              </a:xfrm>
            </p:grpSpPr>
            <p:sp>
              <p:nvSpPr>
                <p:cNvPr id="1304" name="Line"/>
                <p:cNvSpPr/>
                <p:nvPr/>
              </p:nvSpPr>
              <p:spPr>
                <a:xfrm>
                  <a:off x="233605" y="331894"/>
                  <a:ext cx="665987" cy="88025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>
                    <a:defRPr sz="2200"/>
                  </a:pPr>
                  <a:endParaRPr/>
                </a:p>
              </p:txBody>
            </p:sp>
            <p:sp>
              <p:nvSpPr>
                <p:cNvPr id="1305" name="Ski Slope"/>
                <p:cNvSpPr txBox="1"/>
                <p:nvPr/>
              </p:nvSpPr>
              <p:spPr>
                <a:xfrm rot="3113375">
                  <a:off x="14444" y="321535"/>
                  <a:ext cx="1094181" cy="569080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1600" tIns="101600" rIns="101600" bIns="101600" numCol="1" anchor="t">
                  <a:noAutofit/>
                </a:bodyPr>
                <a:lstStyle>
                  <a:lvl1pPr marL="81279" marR="81279" defTabSz="1828800">
                    <a:buClr>
                      <a:srgbClr val="000000"/>
                    </a:buClr>
                    <a:buFont typeface="Times New Roman"/>
                    <a:defRPr sz="1400">
                      <a:uFill>
                        <a:solidFill>
                          <a:srgbClr val="000000"/>
                        </a:solidFill>
                      </a:uFill>
                      <a:latin typeface="+mn-lt"/>
                      <a:ea typeface="+mn-ea"/>
                      <a:cs typeface="+mn-cs"/>
                      <a:sym typeface="Times New Roman"/>
                    </a:defRPr>
                  </a:lvl1pPr>
                </a:lstStyle>
                <a:p>
                  <a:r>
                    <a:t>Ski Slope</a:t>
                  </a:r>
                </a:p>
              </p:txBody>
            </p:sp>
          </p:grpSp>
        </p:grpSp>
        <p:grpSp>
          <p:nvGrpSpPr>
            <p:cNvPr id="1310" name="Group"/>
            <p:cNvGrpSpPr/>
            <p:nvPr/>
          </p:nvGrpSpPr>
          <p:grpSpPr>
            <a:xfrm>
              <a:off x="3863387" y="1709111"/>
              <a:ext cx="596196" cy="596196"/>
              <a:chOff x="0" y="0"/>
              <a:chExt cx="596195" cy="596195"/>
            </a:xfrm>
          </p:grpSpPr>
          <p:sp>
            <p:nvSpPr>
              <p:cNvPr id="1308" name="Circle"/>
              <p:cNvSpPr/>
              <p:nvPr/>
            </p:nvSpPr>
            <p:spPr>
              <a:xfrm>
                <a:off x="0" y="0"/>
                <a:ext cx="596196" cy="596196"/>
              </a:xfrm>
              <a:prstGeom prst="ellipse">
                <a:avLst/>
              </a:prstGeom>
              <a:solidFill>
                <a:srgbClr val="888EFF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4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309" name="+1"/>
              <p:cNvSpPr txBox="1"/>
              <p:nvPr/>
            </p:nvSpPr>
            <p:spPr>
              <a:xfrm>
                <a:off x="89722" y="105169"/>
                <a:ext cx="416751" cy="38585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no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1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+1</a:t>
                </a:r>
              </a:p>
            </p:txBody>
          </p:sp>
        </p:grpSp>
        <p:grpSp>
          <p:nvGrpSpPr>
            <p:cNvPr id="1315" name="Group"/>
            <p:cNvGrpSpPr/>
            <p:nvPr/>
          </p:nvGrpSpPr>
          <p:grpSpPr>
            <a:xfrm>
              <a:off x="1436695" y="2103484"/>
              <a:ext cx="2535482" cy="1885742"/>
              <a:chOff x="0" y="0"/>
              <a:chExt cx="2535481" cy="1885741"/>
            </a:xfrm>
          </p:grpSpPr>
          <p:sp>
            <p:nvSpPr>
              <p:cNvPr id="1311" name="Summer"/>
              <p:cNvSpPr txBox="1"/>
              <p:nvPr/>
            </p:nvSpPr>
            <p:spPr>
              <a:xfrm rot="3776380">
                <a:off x="986972" y="755844"/>
                <a:ext cx="1883650" cy="400262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/>
              <a:p>
                <a:pPr marL="81279" marR="81279" lvl="1" indent="342900" defTabSz="1828800">
                  <a:buClr>
                    <a:srgbClr val="000000"/>
                  </a:buClr>
                  <a:buFont typeface="Times New Roman"/>
                  <a:defRPr sz="1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r>
                  <a:t>Summer</a:t>
                </a:r>
              </a:p>
            </p:txBody>
          </p:sp>
          <p:sp>
            <p:nvSpPr>
              <p:cNvPr id="1312" name="Line"/>
              <p:cNvSpPr/>
              <p:nvPr/>
            </p:nvSpPr>
            <p:spPr>
              <a:xfrm flipH="1">
                <a:off x="529481" y="387581"/>
                <a:ext cx="667397" cy="112986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1313" name="Line"/>
              <p:cNvSpPr/>
              <p:nvPr/>
            </p:nvSpPr>
            <p:spPr>
              <a:xfrm>
                <a:off x="1462249" y="387854"/>
                <a:ext cx="581787" cy="112811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1314" name="Winter"/>
              <p:cNvSpPr txBox="1"/>
              <p:nvPr/>
            </p:nvSpPr>
            <p:spPr>
              <a:xfrm rot="18067222">
                <a:off x="-269288" y="696446"/>
                <a:ext cx="1866543" cy="42433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noAutofit/>
              </a:bodyPr>
              <a:lstStyle/>
              <a:p>
                <a:pPr marL="81279" marR="81279" lvl="1" indent="342900" defTabSz="1828800">
                  <a:buClr>
                    <a:srgbClr val="000000"/>
                  </a:buClr>
                  <a:buFont typeface="Times New Roman"/>
                  <a:defRPr sz="20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r>
                  <a:t>Winter</a:t>
                </a:r>
              </a:p>
            </p:txBody>
          </p:sp>
        </p:grpSp>
        <p:pic>
          <p:nvPicPr>
            <p:cNvPr id="1316" name="MathTypeImage.pdf" descr="MathTypeImage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1632758"/>
              <a:ext cx="988564" cy="906184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2" grpId="1" build="p" bldLvl="5" animBg="1" advAuto="0"/>
      <p:bldP spid="1257" grpId="2" animBg="1" advAuto="0"/>
      <p:bldP spid="1258" grpId="3" animBg="1" advAuto="0"/>
      <p:bldP spid="1279" grpId="4" animBg="1" advAuto="0"/>
      <p:bldP spid="1282" grpId="5" animBg="1" advAuto="0"/>
      <p:bldP spid="1317" grpId="6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Alternating Decision Trees"/>
          <p:cNvSpPr txBox="1">
            <a:spLocks noGrp="1"/>
          </p:cNvSpPr>
          <p:nvPr>
            <p:ph type="title"/>
          </p:nvPr>
        </p:nvSpPr>
        <p:spPr>
          <a:xfrm>
            <a:off x="4419600" y="3657600"/>
            <a:ext cx="15544800" cy="4114800"/>
          </a:xfrm>
          <a:prstGeom prst="rect">
            <a:avLst/>
          </a:prstGeom>
        </p:spPr>
        <p:txBody>
          <a:bodyPr/>
          <a:lstStyle/>
          <a:p>
            <a:r>
              <a:t>Alternating Decision Trees</a:t>
            </a:r>
          </a:p>
        </p:txBody>
      </p:sp>
      <p:sp>
        <p:nvSpPr>
          <p:cNvPr id="1320" name="Joint work with Llew Mason"/>
          <p:cNvSpPr txBox="1">
            <a:spLocks noGrp="1"/>
          </p:cNvSpPr>
          <p:nvPr>
            <p:ph type="body" sz="half" idx="1"/>
          </p:nvPr>
        </p:nvSpPr>
        <p:spPr>
          <a:xfrm>
            <a:off x="5791200" y="7772400"/>
            <a:ext cx="12801600" cy="5943600"/>
          </a:xfrm>
          <a:prstGeom prst="rect">
            <a:avLst/>
          </a:prstGeom>
        </p:spPr>
        <p:txBody>
          <a:bodyPr/>
          <a:lstStyle>
            <a:lvl1pPr marL="81279" indent="0" algn="ctr">
              <a:buClr>
                <a:srgbClr val="000000"/>
              </a:buClr>
              <a:buSzTx/>
              <a:buFont typeface="Times New Roman"/>
              <a:buNone/>
            </a:lvl1pPr>
          </a:lstStyle>
          <a:p>
            <a:r>
              <a:t>Joint work with Llew Mason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Decision Tre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Trees</a:t>
            </a:r>
          </a:p>
        </p:txBody>
      </p:sp>
      <p:grpSp>
        <p:nvGrpSpPr>
          <p:cNvPr id="1325" name="Group"/>
          <p:cNvGrpSpPr/>
          <p:nvPr/>
        </p:nvGrpSpPr>
        <p:grpSpPr>
          <a:xfrm>
            <a:off x="6400800" y="4419600"/>
            <a:ext cx="2133600" cy="1371600"/>
            <a:chOff x="0" y="0"/>
            <a:chExt cx="2133600" cy="1371600"/>
          </a:xfrm>
        </p:grpSpPr>
        <p:sp>
          <p:nvSpPr>
            <p:cNvPr id="1323" name="Rectangle"/>
            <p:cNvSpPr/>
            <p:nvPr/>
          </p:nvSpPr>
          <p:spPr>
            <a:xfrm>
              <a:off x="0" y="0"/>
              <a:ext cx="2133600" cy="13716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24" name="X&gt;3"/>
            <p:cNvSpPr txBox="1"/>
            <p:nvPr/>
          </p:nvSpPr>
          <p:spPr>
            <a:xfrm>
              <a:off x="373796" y="247898"/>
              <a:ext cx="1386008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X&gt;3</a:t>
              </a:r>
            </a:p>
          </p:txBody>
        </p:sp>
      </p:grpSp>
      <p:grpSp>
        <p:nvGrpSpPr>
          <p:cNvPr id="1328" name="Group"/>
          <p:cNvGrpSpPr/>
          <p:nvPr/>
        </p:nvGrpSpPr>
        <p:grpSpPr>
          <a:xfrm>
            <a:off x="7620000" y="7162800"/>
            <a:ext cx="2133600" cy="1371600"/>
            <a:chOff x="0" y="0"/>
            <a:chExt cx="2133600" cy="1371600"/>
          </a:xfrm>
        </p:grpSpPr>
        <p:sp>
          <p:nvSpPr>
            <p:cNvPr id="1326" name="Rectangle"/>
            <p:cNvSpPr/>
            <p:nvPr/>
          </p:nvSpPr>
          <p:spPr>
            <a:xfrm>
              <a:off x="0" y="0"/>
              <a:ext cx="2133600" cy="13716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27" name="Y&gt;5"/>
            <p:cNvSpPr txBox="1"/>
            <p:nvPr/>
          </p:nvSpPr>
          <p:spPr>
            <a:xfrm>
              <a:off x="373796" y="247898"/>
              <a:ext cx="1386008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Y&gt;5</a:t>
              </a:r>
            </a:p>
          </p:txBody>
        </p:sp>
      </p:grpSp>
      <p:grpSp>
        <p:nvGrpSpPr>
          <p:cNvPr id="1331" name="Group"/>
          <p:cNvGrpSpPr/>
          <p:nvPr/>
        </p:nvGrpSpPr>
        <p:grpSpPr>
          <a:xfrm>
            <a:off x="5486400" y="7162800"/>
            <a:ext cx="1219200" cy="1219200"/>
            <a:chOff x="0" y="0"/>
            <a:chExt cx="1219200" cy="1219200"/>
          </a:xfrm>
        </p:grpSpPr>
        <p:sp>
          <p:nvSpPr>
            <p:cNvPr id="1329" name="Circle"/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4C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30" name="-1"/>
            <p:cNvSpPr txBox="1"/>
            <p:nvPr/>
          </p:nvSpPr>
          <p:spPr>
            <a:xfrm>
              <a:off x="233200" y="197098"/>
              <a:ext cx="752800" cy="8250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>
              <a:lvl1pPr marL="79898" marR="79898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-1</a:t>
              </a:r>
            </a:p>
          </p:txBody>
        </p:sp>
      </p:grpSp>
      <p:grpSp>
        <p:nvGrpSpPr>
          <p:cNvPr id="1334" name="Group"/>
          <p:cNvGrpSpPr/>
          <p:nvPr/>
        </p:nvGrpSpPr>
        <p:grpSpPr>
          <a:xfrm>
            <a:off x="9448800" y="9906000"/>
            <a:ext cx="1219200" cy="1219200"/>
            <a:chOff x="0" y="0"/>
            <a:chExt cx="1219200" cy="1219200"/>
          </a:xfrm>
        </p:grpSpPr>
        <p:sp>
          <p:nvSpPr>
            <p:cNvPr id="1332" name="Circle"/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888E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33" name="+1"/>
            <p:cNvSpPr txBox="1"/>
            <p:nvPr/>
          </p:nvSpPr>
          <p:spPr>
            <a:xfrm>
              <a:off x="162804" y="197098"/>
              <a:ext cx="893592" cy="8250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>
              <a:lvl1pPr marL="79898" marR="79898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+1</a:t>
              </a:r>
            </a:p>
          </p:txBody>
        </p:sp>
      </p:grpSp>
      <p:grpSp>
        <p:nvGrpSpPr>
          <p:cNvPr id="1337" name="Group"/>
          <p:cNvGrpSpPr/>
          <p:nvPr/>
        </p:nvGrpSpPr>
        <p:grpSpPr>
          <a:xfrm>
            <a:off x="6858000" y="9906000"/>
            <a:ext cx="1219200" cy="1219200"/>
            <a:chOff x="0" y="0"/>
            <a:chExt cx="1219200" cy="1219200"/>
          </a:xfrm>
        </p:grpSpPr>
        <p:sp>
          <p:nvSpPr>
            <p:cNvPr id="1335" name="Circle"/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4C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36" name="-1"/>
            <p:cNvSpPr txBox="1"/>
            <p:nvPr/>
          </p:nvSpPr>
          <p:spPr>
            <a:xfrm>
              <a:off x="233200" y="197098"/>
              <a:ext cx="752800" cy="8250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>
              <a:lvl1pPr marL="79898" marR="79898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-1</a:t>
              </a:r>
            </a:p>
          </p:txBody>
        </p:sp>
      </p:grpSp>
      <p:grpSp>
        <p:nvGrpSpPr>
          <p:cNvPr id="1340" name="Group"/>
          <p:cNvGrpSpPr/>
          <p:nvPr/>
        </p:nvGrpSpPr>
        <p:grpSpPr>
          <a:xfrm>
            <a:off x="5764477" y="5791200"/>
            <a:ext cx="1245923" cy="1371600"/>
            <a:chOff x="0" y="0"/>
            <a:chExt cx="1245922" cy="1371600"/>
          </a:xfrm>
        </p:grpSpPr>
        <p:sp>
          <p:nvSpPr>
            <p:cNvPr id="1338" name="Line"/>
            <p:cNvSpPr/>
            <p:nvPr/>
          </p:nvSpPr>
          <p:spPr>
            <a:xfrm flipH="1">
              <a:off x="331522" y="0"/>
              <a:ext cx="914401" cy="1371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339" name="no"/>
            <p:cNvSpPr txBox="1"/>
            <p:nvPr/>
          </p:nvSpPr>
          <p:spPr>
            <a:xfrm rot="18300000">
              <a:off x="147189" y="247093"/>
              <a:ext cx="805181" cy="77852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0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no</a:t>
              </a:r>
            </a:p>
          </p:txBody>
        </p:sp>
      </p:grpSp>
      <p:grpSp>
        <p:nvGrpSpPr>
          <p:cNvPr id="1343" name="Group"/>
          <p:cNvGrpSpPr/>
          <p:nvPr/>
        </p:nvGrpSpPr>
        <p:grpSpPr>
          <a:xfrm>
            <a:off x="7924799" y="5791200"/>
            <a:ext cx="1282365" cy="1371600"/>
            <a:chOff x="0" y="0"/>
            <a:chExt cx="1282363" cy="1371600"/>
          </a:xfrm>
        </p:grpSpPr>
        <p:sp>
          <p:nvSpPr>
            <p:cNvPr id="1341" name="Line"/>
            <p:cNvSpPr/>
            <p:nvPr/>
          </p:nvSpPr>
          <p:spPr>
            <a:xfrm>
              <a:off x="0" y="0"/>
              <a:ext cx="914400" cy="1371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342" name="yes"/>
            <p:cNvSpPr txBox="1"/>
            <p:nvPr/>
          </p:nvSpPr>
          <p:spPr>
            <a:xfrm rot="3420000">
              <a:off x="203395" y="252200"/>
              <a:ext cx="974349" cy="77852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0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yes</a:t>
              </a:r>
            </a:p>
          </p:txBody>
        </p:sp>
      </p:grpSp>
      <p:grpSp>
        <p:nvGrpSpPr>
          <p:cNvPr id="1346" name="Group"/>
          <p:cNvGrpSpPr/>
          <p:nvPr/>
        </p:nvGrpSpPr>
        <p:grpSpPr>
          <a:xfrm>
            <a:off x="9143999" y="8534400"/>
            <a:ext cx="1282365" cy="1371600"/>
            <a:chOff x="0" y="0"/>
            <a:chExt cx="1282363" cy="1371600"/>
          </a:xfrm>
        </p:grpSpPr>
        <p:sp>
          <p:nvSpPr>
            <p:cNvPr id="1344" name="Line"/>
            <p:cNvSpPr/>
            <p:nvPr/>
          </p:nvSpPr>
          <p:spPr>
            <a:xfrm>
              <a:off x="0" y="0"/>
              <a:ext cx="914400" cy="1371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345" name="yes"/>
            <p:cNvSpPr txBox="1"/>
            <p:nvPr/>
          </p:nvSpPr>
          <p:spPr>
            <a:xfrm rot="3420000">
              <a:off x="203395" y="252200"/>
              <a:ext cx="974349" cy="77852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0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yes</a:t>
              </a:r>
            </a:p>
          </p:txBody>
        </p:sp>
      </p:grpSp>
      <p:grpSp>
        <p:nvGrpSpPr>
          <p:cNvPr id="1349" name="Group"/>
          <p:cNvGrpSpPr/>
          <p:nvPr/>
        </p:nvGrpSpPr>
        <p:grpSpPr>
          <a:xfrm>
            <a:off x="7136077" y="8534400"/>
            <a:ext cx="1245923" cy="1371600"/>
            <a:chOff x="0" y="0"/>
            <a:chExt cx="1245922" cy="1371600"/>
          </a:xfrm>
        </p:grpSpPr>
        <p:sp>
          <p:nvSpPr>
            <p:cNvPr id="1347" name="Line"/>
            <p:cNvSpPr/>
            <p:nvPr/>
          </p:nvSpPr>
          <p:spPr>
            <a:xfrm flipH="1">
              <a:off x="331522" y="0"/>
              <a:ext cx="914401" cy="1371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348" name="no"/>
            <p:cNvSpPr txBox="1"/>
            <p:nvPr/>
          </p:nvSpPr>
          <p:spPr>
            <a:xfrm rot="18300000">
              <a:off x="147189" y="247092"/>
              <a:ext cx="805181" cy="77852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0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no</a:t>
              </a:r>
            </a:p>
          </p:txBody>
        </p:sp>
      </p:grpSp>
      <p:grpSp>
        <p:nvGrpSpPr>
          <p:cNvPr id="1355" name="Group"/>
          <p:cNvGrpSpPr/>
          <p:nvPr/>
        </p:nvGrpSpPr>
        <p:grpSpPr>
          <a:xfrm>
            <a:off x="10972800" y="2895600"/>
            <a:ext cx="9194800" cy="9804400"/>
            <a:chOff x="0" y="0"/>
            <a:chExt cx="9194800" cy="9804400"/>
          </a:xfrm>
        </p:grpSpPr>
        <p:sp>
          <p:nvSpPr>
            <p:cNvPr id="1350" name="Rectangle"/>
            <p:cNvSpPr/>
            <p:nvPr/>
          </p:nvSpPr>
          <p:spPr>
            <a:xfrm>
              <a:off x="457200" y="1371600"/>
              <a:ext cx="6858000" cy="762000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51" name="X"/>
            <p:cNvSpPr/>
            <p:nvPr/>
          </p:nvSpPr>
          <p:spPr>
            <a:xfrm>
              <a:off x="7924800" y="853440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1352" name="Y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1353" name="Line"/>
            <p:cNvSpPr/>
            <p:nvPr/>
          </p:nvSpPr>
          <p:spPr>
            <a:xfrm>
              <a:off x="457200" y="8991600"/>
              <a:ext cx="7467600" cy="3175"/>
            </a:xfrm>
            <a:prstGeom prst="line">
              <a:avLst/>
            </a:prstGeom>
            <a:noFill/>
            <a:ln w="508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354" name="Line"/>
            <p:cNvSpPr/>
            <p:nvPr/>
          </p:nvSpPr>
          <p:spPr>
            <a:xfrm flipV="1">
              <a:off x="457200" y="914400"/>
              <a:ext cx="3175" cy="8077200"/>
            </a:xfrm>
            <a:prstGeom prst="line">
              <a:avLst/>
            </a:prstGeom>
            <a:noFill/>
            <a:ln w="508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58" name="Group"/>
          <p:cNvGrpSpPr/>
          <p:nvPr/>
        </p:nvGrpSpPr>
        <p:grpSpPr>
          <a:xfrm>
            <a:off x="13868400" y="4267200"/>
            <a:ext cx="1270000" cy="8890000"/>
            <a:chOff x="0" y="0"/>
            <a:chExt cx="1270000" cy="8890000"/>
          </a:xfrm>
        </p:grpSpPr>
        <p:sp>
          <p:nvSpPr>
            <p:cNvPr id="1356" name="Line"/>
            <p:cNvSpPr/>
            <p:nvPr/>
          </p:nvSpPr>
          <p:spPr>
            <a:xfrm>
              <a:off x="304800" y="0"/>
              <a:ext cx="3175" cy="7620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357" name="3"/>
            <p:cNvSpPr/>
            <p:nvPr/>
          </p:nvSpPr>
          <p:spPr>
            <a:xfrm>
              <a:off x="0" y="762000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61" name="Group"/>
          <p:cNvGrpSpPr/>
          <p:nvPr/>
        </p:nvGrpSpPr>
        <p:grpSpPr>
          <a:xfrm>
            <a:off x="10667999" y="6705600"/>
            <a:ext cx="7620001" cy="875804"/>
            <a:chOff x="0" y="0"/>
            <a:chExt cx="7620000" cy="875803"/>
          </a:xfrm>
        </p:grpSpPr>
        <p:sp>
          <p:nvSpPr>
            <p:cNvPr id="1359" name="Line"/>
            <p:cNvSpPr/>
            <p:nvPr/>
          </p:nvSpPr>
          <p:spPr>
            <a:xfrm>
              <a:off x="3505200" y="457200"/>
              <a:ext cx="4114800" cy="31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360" name="5"/>
            <p:cNvSpPr txBox="1"/>
            <p:nvPr/>
          </p:nvSpPr>
          <p:spPr>
            <a:xfrm>
              <a:off x="0" y="0"/>
              <a:ext cx="601980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364" name="Group"/>
          <p:cNvGrpSpPr/>
          <p:nvPr/>
        </p:nvGrpSpPr>
        <p:grpSpPr>
          <a:xfrm>
            <a:off x="14173200" y="4267200"/>
            <a:ext cx="4114800" cy="2895600"/>
            <a:chOff x="0" y="0"/>
            <a:chExt cx="4114800" cy="2895600"/>
          </a:xfrm>
        </p:grpSpPr>
        <p:sp>
          <p:nvSpPr>
            <p:cNvPr id="1362" name="Rectangle"/>
            <p:cNvSpPr/>
            <p:nvPr/>
          </p:nvSpPr>
          <p:spPr>
            <a:xfrm>
              <a:off x="0" y="0"/>
              <a:ext cx="4114800" cy="2895600"/>
            </a:xfrm>
            <a:prstGeom prst="rect">
              <a:avLst/>
            </a:prstGeom>
            <a:solidFill>
              <a:srgbClr val="888E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63" name="+1"/>
            <p:cNvSpPr txBox="1"/>
            <p:nvPr/>
          </p:nvSpPr>
          <p:spPr>
            <a:xfrm>
              <a:off x="1584513" y="1009898"/>
              <a:ext cx="945774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+1</a:t>
              </a:r>
            </a:p>
          </p:txBody>
        </p:sp>
      </p:grpSp>
      <p:grpSp>
        <p:nvGrpSpPr>
          <p:cNvPr id="1367" name="Group"/>
          <p:cNvGrpSpPr/>
          <p:nvPr/>
        </p:nvGrpSpPr>
        <p:grpSpPr>
          <a:xfrm>
            <a:off x="14173200" y="7162800"/>
            <a:ext cx="4114800" cy="4724400"/>
            <a:chOff x="0" y="0"/>
            <a:chExt cx="4114800" cy="4724400"/>
          </a:xfrm>
        </p:grpSpPr>
        <p:sp>
          <p:nvSpPr>
            <p:cNvPr id="1365" name="Rectangle"/>
            <p:cNvSpPr/>
            <p:nvPr/>
          </p:nvSpPr>
          <p:spPr>
            <a:xfrm>
              <a:off x="0" y="0"/>
              <a:ext cx="4114800" cy="4724400"/>
            </a:xfrm>
            <a:prstGeom prst="rect">
              <a:avLst/>
            </a:prstGeom>
            <a:solidFill>
              <a:srgbClr val="FF4C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66" name="-1"/>
            <p:cNvSpPr txBox="1"/>
            <p:nvPr/>
          </p:nvSpPr>
          <p:spPr>
            <a:xfrm>
              <a:off x="1654909" y="1924298"/>
              <a:ext cx="804982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-1</a:t>
              </a:r>
            </a:p>
          </p:txBody>
        </p:sp>
      </p:grpSp>
      <p:grpSp>
        <p:nvGrpSpPr>
          <p:cNvPr id="1370" name="Group"/>
          <p:cNvGrpSpPr/>
          <p:nvPr/>
        </p:nvGrpSpPr>
        <p:grpSpPr>
          <a:xfrm>
            <a:off x="11430000" y="4267200"/>
            <a:ext cx="2743200" cy="7620000"/>
            <a:chOff x="0" y="0"/>
            <a:chExt cx="2743200" cy="7620000"/>
          </a:xfrm>
        </p:grpSpPr>
        <p:sp>
          <p:nvSpPr>
            <p:cNvPr id="1368" name="Rectangle"/>
            <p:cNvSpPr/>
            <p:nvPr/>
          </p:nvSpPr>
          <p:spPr>
            <a:xfrm>
              <a:off x="0" y="0"/>
              <a:ext cx="2743200" cy="7620000"/>
            </a:xfrm>
            <a:prstGeom prst="rect">
              <a:avLst/>
            </a:prstGeom>
            <a:solidFill>
              <a:srgbClr val="FF4C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69" name="-1"/>
            <p:cNvSpPr txBox="1"/>
            <p:nvPr/>
          </p:nvSpPr>
          <p:spPr>
            <a:xfrm>
              <a:off x="969109" y="3372098"/>
              <a:ext cx="804982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-1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5" grpId="1" animBg="1" advAuto="0"/>
      <p:bldP spid="1328" grpId="7" animBg="1" advAuto="0"/>
      <p:bldP spid="1331" grpId="5" animBg="1" advAuto="0"/>
      <p:bldP spid="1334" grpId="13" animBg="1" advAuto="0"/>
      <p:bldP spid="1337" grpId="11" animBg="1" advAuto="0"/>
      <p:bldP spid="1340" grpId="2" animBg="1" advAuto="0"/>
      <p:bldP spid="1343" grpId="3" animBg="1" advAuto="0"/>
      <p:bldP spid="1346" grpId="9" animBg="1" advAuto="0"/>
      <p:bldP spid="1349" grpId="8" animBg="1" advAuto="0"/>
      <p:bldP spid="1358" grpId="4" animBg="1" advAuto="0"/>
      <p:bldP spid="1361" grpId="10" animBg="1" advAuto="0"/>
      <p:bldP spid="1364" grpId="14" animBg="1" advAuto="0"/>
      <p:bldP spid="1367" grpId="12" animBg="1" advAuto="0"/>
      <p:bldP spid="1370" grpId="6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roup"/>
          <p:cNvGrpSpPr/>
          <p:nvPr/>
        </p:nvGrpSpPr>
        <p:grpSpPr>
          <a:xfrm>
            <a:off x="11430000" y="4267200"/>
            <a:ext cx="6858000" cy="7620000"/>
            <a:chOff x="0" y="0"/>
            <a:chExt cx="6858000" cy="7620000"/>
          </a:xfrm>
        </p:grpSpPr>
        <p:sp>
          <p:nvSpPr>
            <p:cNvPr id="1372" name="Rectangle"/>
            <p:cNvSpPr/>
            <p:nvPr/>
          </p:nvSpPr>
          <p:spPr>
            <a:xfrm>
              <a:off x="0" y="0"/>
              <a:ext cx="6858000" cy="7620000"/>
            </a:xfrm>
            <a:prstGeom prst="rect">
              <a:avLst/>
            </a:prstGeom>
            <a:solidFill>
              <a:srgbClr val="FFB6A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73" name="-0.2"/>
            <p:cNvSpPr txBox="1"/>
            <p:nvPr/>
          </p:nvSpPr>
          <p:spPr>
            <a:xfrm>
              <a:off x="2797909" y="3372098"/>
              <a:ext cx="1262182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-0.2</a:t>
              </a:r>
            </a:p>
          </p:txBody>
        </p:sp>
      </p:grpSp>
      <p:sp>
        <p:nvSpPr>
          <p:cNvPr id="1375" name="Decision tree as a su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tree as a sum</a:t>
            </a:r>
          </a:p>
        </p:txBody>
      </p:sp>
      <p:grpSp>
        <p:nvGrpSpPr>
          <p:cNvPr id="1381" name="Group"/>
          <p:cNvGrpSpPr/>
          <p:nvPr/>
        </p:nvGrpSpPr>
        <p:grpSpPr>
          <a:xfrm>
            <a:off x="10972800" y="2895600"/>
            <a:ext cx="9194800" cy="9804400"/>
            <a:chOff x="0" y="0"/>
            <a:chExt cx="9194800" cy="9804400"/>
          </a:xfrm>
        </p:grpSpPr>
        <p:sp>
          <p:nvSpPr>
            <p:cNvPr id="1376" name="Rectangle"/>
            <p:cNvSpPr/>
            <p:nvPr/>
          </p:nvSpPr>
          <p:spPr>
            <a:xfrm>
              <a:off x="457200" y="1371600"/>
              <a:ext cx="6858000" cy="762000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77" name="X"/>
            <p:cNvSpPr/>
            <p:nvPr/>
          </p:nvSpPr>
          <p:spPr>
            <a:xfrm>
              <a:off x="7924800" y="853440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1378" name="Y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1379" name="Line"/>
            <p:cNvSpPr/>
            <p:nvPr/>
          </p:nvSpPr>
          <p:spPr>
            <a:xfrm>
              <a:off x="457200" y="8991600"/>
              <a:ext cx="7467600" cy="3175"/>
            </a:xfrm>
            <a:prstGeom prst="line">
              <a:avLst/>
            </a:prstGeom>
            <a:noFill/>
            <a:ln w="508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380" name="Line"/>
            <p:cNvSpPr/>
            <p:nvPr/>
          </p:nvSpPr>
          <p:spPr>
            <a:xfrm flipV="1">
              <a:off x="457200" y="914400"/>
              <a:ext cx="3175" cy="8077200"/>
            </a:xfrm>
            <a:prstGeom prst="line">
              <a:avLst/>
            </a:prstGeom>
            <a:noFill/>
            <a:ln w="508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384" name="Group"/>
          <p:cNvGrpSpPr/>
          <p:nvPr/>
        </p:nvGrpSpPr>
        <p:grpSpPr>
          <a:xfrm>
            <a:off x="6857999" y="3505200"/>
            <a:ext cx="1717676" cy="1727200"/>
            <a:chOff x="36699" y="0"/>
            <a:chExt cx="1717674" cy="1727200"/>
          </a:xfrm>
        </p:grpSpPr>
        <p:sp>
          <p:nvSpPr>
            <p:cNvPr id="1382" name="Oval"/>
            <p:cNvSpPr/>
            <p:nvPr/>
          </p:nvSpPr>
          <p:spPr>
            <a:xfrm>
              <a:off x="36699" y="0"/>
              <a:ext cx="895351" cy="914401"/>
            </a:xfrm>
            <a:prstGeom prst="ellipse">
              <a:avLst/>
            </a:prstGeom>
            <a:solidFill>
              <a:srgbClr val="FFB6A2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383" name="-0.2"/>
            <p:cNvSpPr/>
            <p:nvPr/>
          </p:nvSpPr>
          <p:spPr>
            <a:xfrm>
              <a:off x="484374" y="457200"/>
              <a:ext cx="1270001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>
              <a:lvl1pPr marL="79898" marR="79898" algn="ctr" defTabSz="1828800">
                <a:buClr>
                  <a:srgbClr val="000000"/>
                </a:buClr>
                <a:buFont typeface="Times New Roman"/>
                <a:defRPr sz="36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-0.2</a:t>
              </a:r>
            </a:p>
          </p:txBody>
        </p:sp>
      </p:grpSp>
      <p:grpSp>
        <p:nvGrpSpPr>
          <p:cNvPr id="1399" name="Group"/>
          <p:cNvGrpSpPr/>
          <p:nvPr/>
        </p:nvGrpSpPr>
        <p:grpSpPr>
          <a:xfrm>
            <a:off x="6983677" y="7924800"/>
            <a:ext cx="3649399" cy="4394200"/>
            <a:chOff x="9977" y="0"/>
            <a:chExt cx="3649397" cy="4394200"/>
          </a:xfrm>
        </p:grpSpPr>
        <p:grpSp>
          <p:nvGrpSpPr>
            <p:cNvPr id="1387" name="Group"/>
            <p:cNvGrpSpPr/>
            <p:nvPr/>
          </p:nvGrpSpPr>
          <p:grpSpPr>
            <a:xfrm>
              <a:off x="595499" y="609600"/>
              <a:ext cx="2054226" cy="1784350"/>
              <a:chOff x="0" y="0"/>
              <a:chExt cx="2054224" cy="1784350"/>
            </a:xfrm>
          </p:grpSpPr>
          <p:sp>
            <p:nvSpPr>
              <p:cNvPr id="1385" name="Rectangle"/>
              <p:cNvSpPr/>
              <p:nvPr/>
            </p:nvSpPr>
            <p:spPr>
              <a:xfrm>
                <a:off x="0" y="0"/>
                <a:ext cx="1568450" cy="1028700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386" name="Y&gt;5"/>
              <p:cNvSpPr/>
              <p:nvPr/>
            </p:nvSpPr>
            <p:spPr>
              <a:xfrm>
                <a:off x="784224" y="514350"/>
                <a:ext cx="1270001" cy="1270000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Y&gt;5</a:t>
                </a:r>
              </a:p>
            </p:txBody>
          </p:sp>
        </p:grpSp>
        <p:grpSp>
          <p:nvGrpSpPr>
            <p:cNvPr id="1390" name="Group"/>
            <p:cNvGrpSpPr/>
            <p:nvPr/>
          </p:nvGrpSpPr>
          <p:grpSpPr>
            <a:xfrm>
              <a:off x="1941699" y="2667000"/>
              <a:ext cx="1717677" cy="1727200"/>
              <a:chOff x="89496" y="0"/>
              <a:chExt cx="1717675" cy="1727200"/>
            </a:xfrm>
          </p:grpSpPr>
          <p:sp>
            <p:nvSpPr>
              <p:cNvPr id="1388" name="Oval"/>
              <p:cNvSpPr/>
              <p:nvPr/>
            </p:nvSpPr>
            <p:spPr>
              <a:xfrm>
                <a:off x="89496" y="0"/>
                <a:ext cx="895351" cy="914401"/>
              </a:xfrm>
              <a:prstGeom prst="ellipse">
                <a:avLst/>
              </a:prstGeom>
              <a:solidFill>
                <a:srgbClr val="D6D7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389" name="+0.2"/>
              <p:cNvSpPr/>
              <p:nvPr/>
            </p:nvSpPr>
            <p:spPr>
              <a:xfrm>
                <a:off x="537171" y="457200"/>
                <a:ext cx="1270001" cy="1270000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3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+0.2</a:t>
                </a:r>
              </a:p>
            </p:txBody>
          </p:sp>
        </p:grpSp>
        <p:grpSp>
          <p:nvGrpSpPr>
            <p:cNvPr id="1393" name="Group"/>
            <p:cNvGrpSpPr/>
            <p:nvPr/>
          </p:nvGrpSpPr>
          <p:grpSpPr>
            <a:xfrm>
              <a:off x="36699" y="2667000"/>
              <a:ext cx="1717676" cy="1727200"/>
              <a:chOff x="36699" y="0"/>
              <a:chExt cx="1717674" cy="1727200"/>
            </a:xfrm>
          </p:grpSpPr>
          <p:sp>
            <p:nvSpPr>
              <p:cNvPr id="1391" name="Oval"/>
              <p:cNvSpPr/>
              <p:nvPr/>
            </p:nvSpPr>
            <p:spPr>
              <a:xfrm>
                <a:off x="36699" y="0"/>
                <a:ext cx="895351" cy="914401"/>
              </a:xfrm>
              <a:prstGeom prst="ellipse">
                <a:avLst/>
              </a:prstGeom>
              <a:solidFill>
                <a:srgbClr val="FFB6A2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392" name="-0.3"/>
              <p:cNvSpPr/>
              <p:nvPr/>
            </p:nvSpPr>
            <p:spPr>
              <a:xfrm>
                <a:off x="484374" y="457200"/>
                <a:ext cx="1270001" cy="1270000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3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-0.3</a:t>
                </a:r>
              </a:p>
            </p:txBody>
          </p:sp>
        </p:grpSp>
        <p:sp>
          <p:nvSpPr>
            <p:cNvPr id="1394" name="Line"/>
            <p:cNvSpPr/>
            <p:nvPr/>
          </p:nvSpPr>
          <p:spPr>
            <a:xfrm>
              <a:off x="1716274" y="1638300"/>
              <a:ext cx="673101" cy="10287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395" name="yes"/>
            <p:cNvSpPr/>
            <p:nvPr/>
          </p:nvSpPr>
          <p:spPr>
            <a:xfrm flipH="1">
              <a:off x="2091375" y="1392476"/>
              <a:ext cx="373421" cy="1756804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0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yes</a:t>
              </a:r>
            </a:p>
          </p:txBody>
        </p:sp>
        <p:sp>
          <p:nvSpPr>
            <p:cNvPr id="1396" name="Line"/>
            <p:cNvSpPr/>
            <p:nvPr/>
          </p:nvSpPr>
          <p:spPr>
            <a:xfrm flipH="1">
              <a:off x="484374" y="1638300"/>
              <a:ext cx="673101" cy="10287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397" name="no"/>
            <p:cNvSpPr/>
            <p:nvPr/>
          </p:nvSpPr>
          <p:spPr>
            <a:xfrm flipV="1">
              <a:off x="9977" y="1802583"/>
              <a:ext cx="1768766" cy="311882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0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1398" name="Line"/>
            <p:cNvSpPr/>
            <p:nvPr/>
          </p:nvSpPr>
          <p:spPr>
            <a:xfrm>
              <a:off x="1408299" y="0"/>
              <a:ext cx="3176" cy="609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14" name="Group"/>
          <p:cNvGrpSpPr/>
          <p:nvPr/>
        </p:nvGrpSpPr>
        <p:grpSpPr>
          <a:xfrm>
            <a:off x="5764478" y="4419600"/>
            <a:ext cx="3877998" cy="4394200"/>
            <a:chOff x="9977" y="0"/>
            <a:chExt cx="3877996" cy="4394200"/>
          </a:xfrm>
        </p:grpSpPr>
        <p:grpSp>
          <p:nvGrpSpPr>
            <p:cNvPr id="1402" name="Group"/>
            <p:cNvGrpSpPr/>
            <p:nvPr/>
          </p:nvGrpSpPr>
          <p:grpSpPr>
            <a:xfrm>
              <a:off x="709799" y="609600"/>
              <a:ext cx="2054226" cy="1784350"/>
              <a:chOff x="0" y="0"/>
              <a:chExt cx="2054224" cy="1784350"/>
            </a:xfrm>
          </p:grpSpPr>
          <p:sp>
            <p:nvSpPr>
              <p:cNvPr id="1400" name="Rectangle"/>
              <p:cNvSpPr/>
              <p:nvPr/>
            </p:nvSpPr>
            <p:spPr>
              <a:xfrm>
                <a:off x="0" y="0"/>
                <a:ext cx="1568450" cy="1028700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01" name="X&gt;3"/>
              <p:cNvSpPr/>
              <p:nvPr/>
            </p:nvSpPr>
            <p:spPr>
              <a:xfrm>
                <a:off x="784224" y="514350"/>
                <a:ext cx="1270001" cy="1270000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X&gt;3</a:t>
                </a:r>
              </a:p>
            </p:txBody>
          </p:sp>
        </p:grpSp>
        <p:grpSp>
          <p:nvGrpSpPr>
            <p:cNvPr id="1405" name="Group"/>
            <p:cNvGrpSpPr/>
            <p:nvPr/>
          </p:nvGrpSpPr>
          <p:grpSpPr>
            <a:xfrm>
              <a:off x="36699" y="2667000"/>
              <a:ext cx="1717676" cy="1727200"/>
              <a:chOff x="36699" y="0"/>
              <a:chExt cx="1717675" cy="1727200"/>
            </a:xfrm>
          </p:grpSpPr>
          <p:sp>
            <p:nvSpPr>
              <p:cNvPr id="1403" name="Oval"/>
              <p:cNvSpPr/>
              <p:nvPr/>
            </p:nvSpPr>
            <p:spPr>
              <a:xfrm>
                <a:off x="36699" y="0"/>
                <a:ext cx="895351" cy="914401"/>
              </a:xfrm>
              <a:prstGeom prst="ellipse">
                <a:avLst/>
              </a:prstGeom>
              <a:solidFill>
                <a:srgbClr val="FFB6A2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04" name="-0.1"/>
              <p:cNvSpPr/>
              <p:nvPr/>
            </p:nvSpPr>
            <p:spPr>
              <a:xfrm>
                <a:off x="484374" y="457200"/>
                <a:ext cx="1270001" cy="1270000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3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-0.1</a:t>
                </a:r>
              </a:p>
            </p:txBody>
          </p:sp>
        </p:grpSp>
        <p:sp>
          <p:nvSpPr>
            <p:cNvPr id="1406" name="Line"/>
            <p:cNvSpPr/>
            <p:nvPr/>
          </p:nvSpPr>
          <p:spPr>
            <a:xfrm flipH="1">
              <a:off x="484374" y="1638300"/>
              <a:ext cx="673101" cy="10287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407" name="no"/>
            <p:cNvSpPr/>
            <p:nvPr/>
          </p:nvSpPr>
          <p:spPr>
            <a:xfrm flipV="1">
              <a:off x="9977" y="1802584"/>
              <a:ext cx="1768766" cy="311882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0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1408" name="Line"/>
            <p:cNvSpPr/>
            <p:nvPr/>
          </p:nvSpPr>
          <p:spPr>
            <a:xfrm>
              <a:off x="1830574" y="1638300"/>
              <a:ext cx="673101" cy="10287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409" name="yes"/>
            <p:cNvSpPr/>
            <p:nvPr/>
          </p:nvSpPr>
          <p:spPr>
            <a:xfrm flipH="1">
              <a:off x="2243775" y="1392476"/>
              <a:ext cx="373421" cy="1756804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0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yes</a:t>
              </a:r>
            </a:p>
          </p:txBody>
        </p:sp>
        <p:grpSp>
          <p:nvGrpSpPr>
            <p:cNvPr id="1412" name="Group"/>
            <p:cNvGrpSpPr/>
            <p:nvPr/>
          </p:nvGrpSpPr>
          <p:grpSpPr>
            <a:xfrm>
              <a:off x="2170299" y="2590800"/>
              <a:ext cx="1717676" cy="1727200"/>
              <a:chOff x="89496" y="0"/>
              <a:chExt cx="1717674" cy="1727200"/>
            </a:xfrm>
          </p:grpSpPr>
          <p:sp>
            <p:nvSpPr>
              <p:cNvPr id="1410" name="Oval"/>
              <p:cNvSpPr/>
              <p:nvPr/>
            </p:nvSpPr>
            <p:spPr>
              <a:xfrm>
                <a:off x="89496" y="0"/>
                <a:ext cx="895351" cy="914401"/>
              </a:xfrm>
              <a:prstGeom prst="ellipse">
                <a:avLst/>
              </a:prstGeom>
              <a:solidFill>
                <a:srgbClr val="D6D7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11" name="+0.1"/>
              <p:cNvSpPr/>
              <p:nvPr/>
            </p:nvSpPr>
            <p:spPr>
              <a:xfrm>
                <a:off x="537171" y="457200"/>
                <a:ext cx="1270001" cy="1270000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3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+0.1</a:t>
                </a:r>
              </a:p>
            </p:txBody>
          </p:sp>
        </p:grpSp>
        <p:sp>
          <p:nvSpPr>
            <p:cNvPr id="1413" name="Line"/>
            <p:cNvSpPr/>
            <p:nvPr/>
          </p:nvSpPr>
          <p:spPr>
            <a:xfrm>
              <a:off x="1560699" y="0"/>
              <a:ext cx="3176" cy="609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21" name="Group"/>
          <p:cNvGrpSpPr/>
          <p:nvPr/>
        </p:nvGrpSpPr>
        <p:grpSpPr>
          <a:xfrm>
            <a:off x="11430000" y="4267200"/>
            <a:ext cx="6858000" cy="7620000"/>
            <a:chOff x="0" y="0"/>
            <a:chExt cx="6858000" cy="7620000"/>
          </a:xfrm>
        </p:grpSpPr>
        <p:grpSp>
          <p:nvGrpSpPr>
            <p:cNvPr id="1417" name="Group"/>
            <p:cNvGrpSpPr/>
            <p:nvPr/>
          </p:nvGrpSpPr>
          <p:grpSpPr>
            <a:xfrm>
              <a:off x="2743200" y="0"/>
              <a:ext cx="4114800" cy="7620000"/>
              <a:chOff x="0" y="0"/>
              <a:chExt cx="4114800" cy="7620000"/>
            </a:xfrm>
          </p:grpSpPr>
          <p:sp>
            <p:nvSpPr>
              <p:cNvPr id="1415" name="Rectangle"/>
              <p:cNvSpPr/>
              <p:nvPr/>
            </p:nvSpPr>
            <p:spPr>
              <a:xfrm>
                <a:off x="0" y="0"/>
                <a:ext cx="4114800" cy="7620000"/>
              </a:xfrm>
              <a:prstGeom prst="rect">
                <a:avLst/>
              </a:prstGeom>
              <a:solidFill>
                <a:srgbClr val="D6D7FF">
                  <a:alpha val="50000"/>
                </a:srgb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16" name="+0.1"/>
              <p:cNvSpPr txBox="1"/>
              <p:nvPr/>
            </p:nvSpPr>
            <p:spPr>
              <a:xfrm>
                <a:off x="1355913" y="3372098"/>
                <a:ext cx="1402974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+0.1</a:t>
                </a:r>
              </a:p>
            </p:txBody>
          </p:sp>
        </p:grpSp>
        <p:grpSp>
          <p:nvGrpSpPr>
            <p:cNvPr id="1420" name="Group"/>
            <p:cNvGrpSpPr/>
            <p:nvPr/>
          </p:nvGrpSpPr>
          <p:grpSpPr>
            <a:xfrm>
              <a:off x="0" y="0"/>
              <a:ext cx="2743200" cy="7620000"/>
              <a:chOff x="0" y="0"/>
              <a:chExt cx="2743200" cy="7620000"/>
            </a:xfrm>
          </p:grpSpPr>
          <p:sp>
            <p:nvSpPr>
              <p:cNvPr id="1418" name="Rectangle"/>
              <p:cNvSpPr/>
              <p:nvPr/>
            </p:nvSpPr>
            <p:spPr>
              <a:xfrm>
                <a:off x="0" y="0"/>
                <a:ext cx="2743200" cy="7620000"/>
              </a:xfrm>
              <a:prstGeom prst="rect">
                <a:avLst/>
              </a:prstGeom>
              <a:solidFill>
                <a:srgbClr val="FF8F6E">
                  <a:alpha val="50000"/>
                </a:srgb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19" name="-0.1"/>
              <p:cNvSpPr txBox="1"/>
              <p:nvPr/>
            </p:nvSpPr>
            <p:spPr>
              <a:xfrm>
                <a:off x="740509" y="3372098"/>
                <a:ext cx="1262182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-0.1</a:t>
                </a:r>
              </a:p>
            </p:txBody>
          </p:sp>
        </p:grpSp>
      </p:grpSp>
      <p:grpSp>
        <p:nvGrpSpPr>
          <p:cNvPr id="1428" name="Group"/>
          <p:cNvGrpSpPr/>
          <p:nvPr/>
        </p:nvGrpSpPr>
        <p:grpSpPr>
          <a:xfrm>
            <a:off x="14173200" y="4267200"/>
            <a:ext cx="4114800" cy="7620000"/>
            <a:chOff x="0" y="0"/>
            <a:chExt cx="4114800" cy="7620000"/>
          </a:xfrm>
        </p:grpSpPr>
        <p:grpSp>
          <p:nvGrpSpPr>
            <p:cNvPr id="1424" name="Group"/>
            <p:cNvGrpSpPr/>
            <p:nvPr/>
          </p:nvGrpSpPr>
          <p:grpSpPr>
            <a:xfrm>
              <a:off x="0" y="0"/>
              <a:ext cx="4114800" cy="2895600"/>
              <a:chOff x="0" y="0"/>
              <a:chExt cx="4114800" cy="2895600"/>
            </a:xfrm>
          </p:grpSpPr>
          <p:sp>
            <p:nvSpPr>
              <p:cNvPr id="1422" name="Rectangle"/>
              <p:cNvSpPr/>
              <p:nvPr/>
            </p:nvSpPr>
            <p:spPr>
              <a:xfrm>
                <a:off x="0" y="0"/>
                <a:ext cx="4114800" cy="2895600"/>
              </a:xfrm>
              <a:prstGeom prst="rect">
                <a:avLst/>
              </a:prstGeom>
              <a:solidFill>
                <a:srgbClr val="CBCD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23" name="+0.2"/>
              <p:cNvSpPr txBox="1"/>
              <p:nvPr/>
            </p:nvSpPr>
            <p:spPr>
              <a:xfrm>
                <a:off x="1355913" y="1009898"/>
                <a:ext cx="1402974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+0.2</a:t>
                </a:r>
              </a:p>
            </p:txBody>
          </p:sp>
        </p:grpSp>
        <p:grpSp>
          <p:nvGrpSpPr>
            <p:cNvPr id="1427" name="Group"/>
            <p:cNvGrpSpPr/>
            <p:nvPr/>
          </p:nvGrpSpPr>
          <p:grpSpPr>
            <a:xfrm>
              <a:off x="0" y="2895600"/>
              <a:ext cx="4114800" cy="4724400"/>
              <a:chOff x="0" y="0"/>
              <a:chExt cx="4114800" cy="4724400"/>
            </a:xfrm>
          </p:grpSpPr>
          <p:sp>
            <p:nvSpPr>
              <p:cNvPr id="1425" name="Rectangle"/>
              <p:cNvSpPr/>
              <p:nvPr/>
            </p:nvSpPr>
            <p:spPr>
              <a:xfrm>
                <a:off x="0" y="0"/>
                <a:ext cx="4114800" cy="4724400"/>
              </a:xfrm>
              <a:prstGeom prst="rect">
                <a:avLst/>
              </a:prstGeom>
              <a:solidFill>
                <a:srgbClr val="FF8F6E">
                  <a:alpha val="50000"/>
                </a:srgb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26" name="-0.3"/>
              <p:cNvSpPr txBox="1"/>
              <p:nvPr/>
            </p:nvSpPr>
            <p:spPr>
              <a:xfrm>
                <a:off x="1426309" y="1924298"/>
                <a:ext cx="1262182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-0.3</a:t>
                </a:r>
              </a:p>
            </p:txBody>
          </p:sp>
        </p:grpSp>
      </p:grpSp>
      <p:grpSp>
        <p:nvGrpSpPr>
          <p:cNvPr id="1438" name="Group"/>
          <p:cNvGrpSpPr/>
          <p:nvPr/>
        </p:nvGrpSpPr>
        <p:grpSpPr>
          <a:xfrm>
            <a:off x="11430000" y="4267200"/>
            <a:ext cx="6858000" cy="7620000"/>
            <a:chOff x="0" y="0"/>
            <a:chExt cx="6858000" cy="7620000"/>
          </a:xfrm>
        </p:grpSpPr>
        <p:grpSp>
          <p:nvGrpSpPr>
            <p:cNvPr id="1431" name="Group"/>
            <p:cNvGrpSpPr/>
            <p:nvPr/>
          </p:nvGrpSpPr>
          <p:grpSpPr>
            <a:xfrm>
              <a:off x="2743200" y="0"/>
              <a:ext cx="4114800" cy="2895600"/>
              <a:chOff x="0" y="0"/>
              <a:chExt cx="4114800" cy="2895600"/>
            </a:xfrm>
          </p:grpSpPr>
          <p:sp>
            <p:nvSpPr>
              <p:cNvPr id="1429" name="Rectangle"/>
              <p:cNvSpPr/>
              <p:nvPr/>
            </p:nvSpPr>
            <p:spPr>
              <a:xfrm>
                <a:off x="0" y="0"/>
                <a:ext cx="4114800" cy="2895600"/>
              </a:xfrm>
              <a:prstGeom prst="rect">
                <a:avLst/>
              </a:prstGeom>
              <a:solidFill>
                <a:srgbClr val="888E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30" name="+1"/>
              <p:cNvSpPr txBox="1"/>
              <p:nvPr/>
            </p:nvSpPr>
            <p:spPr>
              <a:xfrm>
                <a:off x="1584513" y="1009898"/>
                <a:ext cx="945774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+1</a:t>
                </a:r>
              </a:p>
            </p:txBody>
          </p:sp>
        </p:grpSp>
        <p:grpSp>
          <p:nvGrpSpPr>
            <p:cNvPr id="1434" name="Group"/>
            <p:cNvGrpSpPr/>
            <p:nvPr/>
          </p:nvGrpSpPr>
          <p:grpSpPr>
            <a:xfrm>
              <a:off x="2743200" y="2895600"/>
              <a:ext cx="4114800" cy="4724400"/>
              <a:chOff x="0" y="0"/>
              <a:chExt cx="4114800" cy="4724400"/>
            </a:xfrm>
          </p:grpSpPr>
          <p:sp>
            <p:nvSpPr>
              <p:cNvPr id="1432" name="Rectangle"/>
              <p:cNvSpPr/>
              <p:nvPr/>
            </p:nvSpPr>
            <p:spPr>
              <a:xfrm>
                <a:off x="0" y="0"/>
                <a:ext cx="4114800" cy="4724400"/>
              </a:xfrm>
              <a:prstGeom prst="rect">
                <a:avLst/>
              </a:prstGeom>
              <a:solidFill>
                <a:srgbClr val="FF4C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33" name="-1"/>
              <p:cNvSpPr txBox="1"/>
              <p:nvPr/>
            </p:nvSpPr>
            <p:spPr>
              <a:xfrm>
                <a:off x="1654909" y="1924298"/>
                <a:ext cx="804982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-1</a:t>
                </a:r>
              </a:p>
            </p:txBody>
          </p:sp>
        </p:grpSp>
        <p:grpSp>
          <p:nvGrpSpPr>
            <p:cNvPr id="1437" name="Group"/>
            <p:cNvGrpSpPr/>
            <p:nvPr/>
          </p:nvGrpSpPr>
          <p:grpSpPr>
            <a:xfrm>
              <a:off x="0" y="0"/>
              <a:ext cx="2743200" cy="7620000"/>
              <a:chOff x="0" y="0"/>
              <a:chExt cx="2743200" cy="7620000"/>
            </a:xfrm>
          </p:grpSpPr>
          <p:sp>
            <p:nvSpPr>
              <p:cNvPr id="1435" name="Rectangle"/>
              <p:cNvSpPr/>
              <p:nvPr/>
            </p:nvSpPr>
            <p:spPr>
              <a:xfrm>
                <a:off x="0" y="0"/>
                <a:ext cx="2743200" cy="7620000"/>
              </a:xfrm>
              <a:prstGeom prst="rect">
                <a:avLst/>
              </a:prstGeom>
              <a:solidFill>
                <a:srgbClr val="FF4C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36" name="-1"/>
              <p:cNvSpPr txBox="1"/>
              <p:nvPr/>
            </p:nvSpPr>
            <p:spPr>
              <a:xfrm>
                <a:off x="969109" y="3372098"/>
                <a:ext cx="804982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-1</a:t>
                </a:r>
              </a:p>
            </p:txBody>
          </p:sp>
        </p:grpSp>
      </p:grpSp>
      <p:grpSp>
        <p:nvGrpSpPr>
          <p:cNvPr id="1442" name="Group"/>
          <p:cNvGrpSpPr/>
          <p:nvPr/>
        </p:nvGrpSpPr>
        <p:grpSpPr>
          <a:xfrm>
            <a:off x="3473450" y="3352800"/>
            <a:ext cx="6737351" cy="8382000"/>
            <a:chOff x="0" y="0"/>
            <a:chExt cx="6737349" cy="8382000"/>
          </a:xfrm>
        </p:grpSpPr>
        <p:sp>
          <p:nvSpPr>
            <p:cNvPr id="1439" name="sign"/>
            <p:cNvSpPr txBox="1"/>
            <p:nvPr/>
          </p:nvSpPr>
          <p:spPr>
            <a:xfrm>
              <a:off x="0" y="3695700"/>
              <a:ext cx="1652112" cy="110847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4A00"/>
                </a:buClr>
                <a:buFont typeface="Times New Roman"/>
                <a:defRPr sz="6400">
                  <a:solidFill>
                    <a:srgbClr val="FF4A00"/>
                  </a:solidFill>
                  <a:uFill>
                    <a:solidFill>
                      <a:srgbClr val="FF4A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sign</a:t>
              </a:r>
            </a:p>
          </p:txBody>
        </p:sp>
        <p:sp>
          <p:nvSpPr>
            <p:cNvPr id="1440" name="Line"/>
            <p:cNvSpPr/>
            <p:nvPr/>
          </p:nvSpPr>
          <p:spPr>
            <a:xfrm>
              <a:off x="2012950" y="0"/>
              <a:ext cx="304800" cy="838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9671" y="0"/>
                    <a:pt x="0" y="806"/>
                    <a:pt x="0" y="1800"/>
                  </a:cubicBezTo>
                  <a:lnTo>
                    <a:pt x="0" y="19800"/>
                  </a:lnTo>
                  <a:cubicBezTo>
                    <a:pt x="0" y="20794"/>
                    <a:pt x="9671" y="21600"/>
                    <a:pt x="21600" y="21600"/>
                  </a:cubicBezTo>
                </a:path>
              </a:pathLst>
            </a:custGeom>
            <a:noFill/>
            <a:ln w="76200" cap="flat">
              <a:solidFill>
                <a:srgbClr val="FF4A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441" name="Line"/>
            <p:cNvSpPr/>
            <p:nvPr/>
          </p:nvSpPr>
          <p:spPr>
            <a:xfrm flipH="1">
              <a:off x="6432550" y="0"/>
              <a:ext cx="304800" cy="838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9671" y="0"/>
                    <a:pt x="0" y="806"/>
                    <a:pt x="0" y="1800"/>
                  </a:cubicBezTo>
                  <a:lnTo>
                    <a:pt x="0" y="19800"/>
                  </a:lnTo>
                  <a:cubicBezTo>
                    <a:pt x="0" y="20794"/>
                    <a:pt x="9671" y="21600"/>
                    <a:pt x="21600" y="21600"/>
                  </a:cubicBezTo>
                </a:path>
              </a:pathLst>
            </a:custGeom>
            <a:noFill/>
            <a:ln w="76200" cap="flat">
              <a:solidFill>
                <a:srgbClr val="FF4A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4" grpId="2" animBg="1" advAuto="0"/>
      <p:bldP spid="1384" grpId="1" animBg="1" advAuto="0"/>
      <p:bldP spid="1399" grpId="5" animBg="1" advAuto="0"/>
      <p:bldP spid="1414" grpId="3" animBg="1" advAuto="0"/>
      <p:bldP spid="1421" grpId="4" animBg="1" advAuto="0"/>
      <p:bldP spid="1428" grpId="6" animBg="1" advAuto="0"/>
      <p:bldP spid="1438" grpId="8" animBg="1" advAuto="0"/>
      <p:bldP spid="1442" grpId="7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An alternating decision tr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alternating decision tree</a:t>
            </a:r>
          </a:p>
        </p:txBody>
      </p:sp>
      <p:sp>
        <p:nvSpPr>
          <p:cNvPr id="1445" name="Rectangle"/>
          <p:cNvSpPr/>
          <p:nvPr/>
        </p:nvSpPr>
        <p:spPr>
          <a:xfrm>
            <a:off x="12344400" y="4419600"/>
            <a:ext cx="6858000" cy="7620000"/>
          </a:xfrm>
          <a:prstGeom prst="rect">
            <a:avLst/>
          </a:prstGeom>
          <a:solidFill>
            <a:srgbClr val="FFB6A2"/>
          </a:solidFill>
          <a:ln w="12700">
            <a:solidFill>
              <a:srgbClr val="000000"/>
            </a:solidFill>
            <a:miter lim="400000"/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grpSp>
        <p:nvGrpSpPr>
          <p:cNvPr id="1451" name="Group"/>
          <p:cNvGrpSpPr/>
          <p:nvPr/>
        </p:nvGrpSpPr>
        <p:grpSpPr>
          <a:xfrm>
            <a:off x="11887200" y="3048000"/>
            <a:ext cx="9194800" cy="9804400"/>
            <a:chOff x="0" y="0"/>
            <a:chExt cx="9194800" cy="9804400"/>
          </a:xfrm>
        </p:grpSpPr>
        <p:sp>
          <p:nvSpPr>
            <p:cNvPr id="1446" name="Rectangle"/>
            <p:cNvSpPr/>
            <p:nvPr/>
          </p:nvSpPr>
          <p:spPr>
            <a:xfrm>
              <a:off x="457200" y="1371600"/>
              <a:ext cx="6858000" cy="762000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447" name="X"/>
            <p:cNvSpPr/>
            <p:nvPr/>
          </p:nvSpPr>
          <p:spPr>
            <a:xfrm>
              <a:off x="7924800" y="853440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1448" name="Y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1449" name="Line"/>
            <p:cNvSpPr/>
            <p:nvPr/>
          </p:nvSpPr>
          <p:spPr>
            <a:xfrm>
              <a:off x="457200" y="8991600"/>
              <a:ext cx="7467600" cy="3175"/>
            </a:xfrm>
            <a:prstGeom prst="line">
              <a:avLst/>
            </a:prstGeom>
            <a:noFill/>
            <a:ln w="508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450" name="Line"/>
            <p:cNvSpPr/>
            <p:nvPr/>
          </p:nvSpPr>
          <p:spPr>
            <a:xfrm flipV="1">
              <a:off x="457200" y="914400"/>
              <a:ext cx="3175" cy="8077200"/>
            </a:xfrm>
            <a:prstGeom prst="line">
              <a:avLst/>
            </a:prstGeom>
            <a:noFill/>
            <a:ln w="508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58" name="Group"/>
          <p:cNvGrpSpPr/>
          <p:nvPr/>
        </p:nvGrpSpPr>
        <p:grpSpPr>
          <a:xfrm>
            <a:off x="12344400" y="4419600"/>
            <a:ext cx="6858000" cy="7620000"/>
            <a:chOff x="0" y="0"/>
            <a:chExt cx="6858000" cy="7620000"/>
          </a:xfrm>
        </p:grpSpPr>
        <p:grpSp>
          <p:nvGrpSpPr>
            <p:cNvPr id="1454" name="Group"/>
            <p:cNvGrpSpPr/>
            <p:nvPr/>
          </p:nvGrpSpPr>
          <p:grpSpPr>
            <a:xfrm>
              <a:off x="2743200" y="0"/>
              <a:ext cx="4114800" cy="7620000"/>
              <a:chOff x="0" y="0"/>
              <a:chExt cx="4114800" cy="7620000"/>
            </a:xfrm>
          </p:grpSpPr>
          <p:sp>
            <p:nvSpPr>
              <p:cNvPr id="1452" name="Rectangle"/>
              <p:cNvSpPr/>
              <p:nvPr/>
            </p:nvSpPr>
            <p:spPr>
              <a:xfrm>
                <a:off x="0" y="0"/>
                <a:ext cx="4114800" cy="7620000"/>
              </a:xfrm>
              <a:prstGeom prst="rect">
                <a:avLst/>
              </a:prstGeom>
              <a:solidFill>
                <a:srgbClr val="D6D7FF">
                  <a:alpha val="50000"/>
                </a:srgb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53" name="+0.1"/>
              <p:cNvSpPr txBox="1"/>
              <p:nvPr/>
            </p:nvSpPr>
            <p:spPr>
              <a:xfrm>
                <a:off x="1355914" y="3372098"/>
                <a:ext cx="1402974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+0.1</a:t>
                </a:r>
              </a:p>
            </p:txBody>
          </p:sp>
        </p:grpSp>
        <p:grpSp>
          <p:nvGrpSpPr>
            <p:cNvPr id="1457" name="Group"/>
            <p:cNvGrpSpPr/>
            <p:nvPr/>
          </p:nvGrpSpPr>
          <p:grpSpPr>
            <a:xfrm>
              <a:off x="0" y="0"/>
              <a:ext cx="2743200" cy="7620000"/>
              <a:chOff x="0" y="0"/>
              <a:chExt cx="2743200" cy="7620000"/>
            </a:xfrm>
          </p:grpSpPr>
          <p:sp>
            <p:nvSpPr>
              <p:cNvPr id="1455" name="Rectangle"/>
              <p:cNvSpPr/>
              <p:nvPr/>
            </p:nvSpPr>
            <p:spPr>
              <a:xfrm>
                <a:off x="0" y="0"/>
                <a:ext cx="2743200" cy="7620000"/>
              </a:xfrm>
              <a:prstGeom prst="rect">
                <a:avLst/>
              </a:prstGeom>
              <a:solidFill>
                <a:srgbClr val="FF8F6E">
                  <a:alpha val="50000"/>
                </a:srgb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56" name="-0.1"/>
              <p:cNvSpPr txBox="1"/>
              <p:nvPr/>
            </p:nvSpPr>
            <p:spPr>
              <a:xfrm>
                <a:off x="740509" y="3372098"/>
                <a:ext cx="1262182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-0.1</a:t>
                </a:r>
              </a:p>
            </p:txBody>
          </p:sp>
        </p:grpSp>
      </p:grpSp>
      <p:grpSp>
        <p:nvGrpSpPr>
          <p:cNvPr id="1465" name="Group"/>
          <p:cNvGrpSpPr/>
          <p:nvPr/>
        </p:nvGrpSpPr>
        <p:grpSpPr>
          <a:xfrm>
            <a:off x="15087600" y="4419600"/>
            <a:ext cx="4114800" cy="7620000"/>
            <a:chOff x="0" y="0"/>
            <a:chExt cx="4114800" cy="7620000"/>
          </a:xfrm>
        </p:grpSpPr>
        <p:grpSp>
          <p:nvGrpSpPr>
            <p:cNvPr id="1461" name="Group"/>
            <p:cNvGrpSpPr/>
            <p:nvPr/>
          </p:nvGrpSpPr>
          <p:grpSpPr>
            <a:xfrm>
              <a:off x="0" y="0"/>
              <a:ext cx="4114800" cy="2895600"/>
              <a:chOff x="0" y="0"/>
              <a:chExt cx="4114800" cy="2895600"/>
            </a:xfrm>
          </p:grpSpPr>
          <p:sp>
            <p:nvSpPr>
              <p:cNvPr id="1459" name="Rectangle"/>
              <p:cNvSpPr/>
              <p:nvPr/>
            </p:nvSpPr>
            <p:spPr>
              <a:xfrm>
                <a:off x="0" y="0"/>
                <a:ext cx="4114800" cy="2895600"/>
              </a:xfrm>
              <a:prstGeom prst="rect">
                <a:avLst/>
              </a:prstGeom>
              <a:solidFill>
                <a:srgbClr val="CBCD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60" name="+0.2"/>
              <p:cNvSpPr txBox="1"/>
              <p:nvPr/>
            </p:nvSpPr>
            <p:spPr>
              <a:xfrm>
                <a:off x="1355914" y="1009898"/>
                <a:ext cx="1402974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+0.2</a:t>
                </a:r>
              </a:p>
            </p:txBody>
          </p:sp>
        </p:grpSp>
        <p:grpSp>
          <p:nvGrpSpPr>
            <p:cNvPr id="1464" name="Group"/>
            <p:cNvGrpSpPr/>
            <p:nvPr/>
          </p:nvGrpSpPr>
          <p:grpSpPr>
            <a:xfrm>
              <a:off x="0" y="2895600"/>
              <a:ext cx="4114800" cy="4724400"/>
              <a:chOff x="0" y="0"/>
              <a:chExt cx="4114800" cy="4724400"/>
            </a:xfrm>
          </p:grpSpPr>
          <p:sp>
            <p:nvSpPr>
              <p:cNvPr id="1462" name="Rectangle"/>
              <p:cNvSpPr/>
              <p:nvPr/>
            </p:nvSpPr>
            <p:spPr>
              <a:xfrm>
                <a:off x="0" y="0"/>
                <a:ext cx="4114800" cy="4724400"/>
              </a:xfrm>
              <a:prstGeom prst="rect">
                <a:avLst/>
              </a:prstGeom>
              <a:solidFill>
                <a:srgbClr val="FF8F6E">
                  <a:alpha val="50000"/>
                </a:srgb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63" name="-0.3"/>
              <p:cNvSpPr txBox="1"/>
              <p:nvPr/>
            </p:nvSpPr>
            <p:spPr>
              <a:xfrm>
                <a:off x="1426309" y="1924298"/>
                <a:ext cx="1262183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-0.3</a:t>
                </a:r>
              </a:p>
            </p:txBody>
          </p:sp>
        </p:grpSp>
      </p:grpSp>
      <p:grpSp>
        <p:nvGrpSpPr>
          <p:cNvPr id="1469" name="Group"/>
          <p:cNvGrpSpPr/>
          <p:nvPr/>
        </p:nvGrpSpPr>
        <p:grpSpPr>
          <a:xfrm>
            <a:off x="3352800" y="3657600"/>
            <a:ext cx="8229600" cy="8534400"/>
            <a:chOff x="0" y="0"/>
            <a:chExt cx="8229600" cy="8534400"/>
          </a:xfrm>
        </p:grpSpPr>
        <p:sp>
          <p:nvSpPr>
            <p:cNvPr id="1466" name="sign"/>
            <p:cNvSpPr txBox="1"/>
            <p:nvPr/>
          </p:nvSpPr>
          <p:spPr>
            <a:xfrm>
              <a:off x="0" y="3810000"/>
              <a:ext cx="1752600" cy="110847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4A00"/>
                </a:buClr>
                <a:buFont typeface="Times New Roman"/>
                <a:defRPr sz="6400">
                  <a:solidFill>
                    <a:srgbClr val="FF4A00"/>
                  </a:solidFill>
                  <a:uFill>
                    <a:solidFill>
                      <a:srgbClr val="FF4A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sign</a:t>
              </a:r>
            </a:p>
          </p:txBody>
        </p:sp>
        <p:sp>
          <p:nvSpPr>
            <p:cNvPr id="1467" name="Line"/>
            <p:cNvSpPr/>
            <p:nvPr/>
          </p:nvSpPr>
          <p:spPr>
            <a:xfrm>
              <a:off x="1708150" y="0"/>
              <a:ext cx="304800" cy="838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9671" y="0"/>
                    <a:pt x="0" y="806"/>
                    <a:pt x="0" y="1800"/>
                  </a:cubicBezTo>
                  <a:lnTo>
                    <a:pt x="0" y="19800"/>
                  </a:lnTo>
                  <a:cubicBezTo>
                    <a:pt x="0" y="20794"/>
                    <a:pt x="9671" y="21600"/>
                    <a:pt x="21600" y="21600"/>
                  </a:cubicBezTo>
                </a:path>
              </a:pathLst>
            </a:custGeom>
            <a:noFill/>
            <a:ln w="76200" cap="flat">
              <a:solidFill>
                <a:srgbClr val="FF4A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468" name="Line"/>
            <p:cNvSpPr/>
            <p:nvPr/>
          </p:nvSpPr>
          <p:spPr>
            <a:xfrm flipH="1">
              <a:off x="7924800" y="152400"/>
              <a:ext cx="304800" cy="838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9671" y="0"/>
                    <a:pt x="0" y="806"/>
                    <a:pt x="0" y="1800"/>
                  </a:cubicBezTo>
                  <a:lnTo>
                    <a:pt x="0" y="19800"/>
                  </a:lnTo>
                  <a:cubicBezTo>
                    <a:pt x="0" y="20794"/>
                    <a:pt x="9671" y="21600"/>
                    <a:pt x="21600" y="21600"/>
                  </a:cubicBezTo>
                </a:path>
              </a:pathLst>
            </a:custGeom>
            <a:noFill/>
            <a:ln w="76200" cap="flat">
              <a:solidFill>
                <a:srgbClr val="FF4A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grpSp>
        <p:nvGrpSpPr>
          <p:cNvPr id="1472" name="Group"/>
          <p:cNvGrpSpPr/>
          <p:nvPr/>
        </p:nvGrpSpPr>
        <p:grpSpPr>
          <a:xfrm>
            <a:off x="8959849" y="4572000"/>
            <a:ext cx="1641476" cy="1649413"/>
            <a:chOff x="32482" y="0"/>
            <a:chExt cx="1641474" cy="1649412"/>
          </a:xfrm>
        </p:grpSpPr>
        <p:sp>
          <p:nvSpPr>
            <p:cNvPr id="1470" name="Oval"/>
            <p:cNvSpPr/>
            <p:nvPr/>
          </p:nvSpPr>
          <p:spPr>
            <a:xfrm>
              <a:off x="32482" y="0"/>
              <a:ext cx="742951" cy="758825"/>
            </a:xfrm>
            <a:prstGeom prst="ellipse">
              <a:avLst/>
            </a:prstGeom>
            <a:solidFill>
              <a:srgbClr val="FFB6A2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471" name="-0.2"/>
            <p:cNvSpPr/>
            <p:nvPr/>
          </p:nvSpPr>
          <p:spPr>
            <a:xfrm>
              <a:off x="403957" y="379412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6200" tIns="76200" rIns="76200" bIns="76200" numCol="1" anchor="ctr">
              <a:spAutoFit/>
            </a:bodyPr>
            <a:lstStyle>
              <a:lvl1pPr marL="79898" marR="79898" algn="ctr" defTabSz="1828800">
                <a:buClr>
                  <a:srgbClr val="000000"/>
                </a:buClr>
                <a:buFont typeface="Times New Roman"/>
                <a:defRPr sz="2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-0.2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9086849" y="8232775"/>
            <a:ext cx="3219895" cy="3859653"/>
            <a:chOff x="32925" y="0"/>
            <a:chExt cx="3219893" cy="3859652"/>
          </a:xfrm>
        </p:grpSpPr>
        <p:grpSp>
          <p:nvGrpSpPr>
            <p:cNvPr id="1475" name="Group"/>
            <p:cNvGrpSpPr/>
            <p:nvPr/>
          </p:nvGrpSpPr>
          <p:grpSpPr>
            <a:xfrm>
              <a:off x="496057" y="505297"/>
              <a:ext cx="1919965" cy="1696347"/>
              <a:chOff x="0" y="0"/>
              <a:chExt cx="1919964" cy="1696345"/>
            </a:xfrm>
          </p:grpSpPr>
          <p:sp>
            <p:nvSpPr>
              <p:cNvPr id="1473" name="Rectangle"/>
              <p:cNvSpPr/>
              <p:nvPr/>
            </p:nvSpPr>
            <p:spPr>
              <a:xfrm>
                <a:off x="0" y="0"/>
                <a:ext cx="1299929" cy="852691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74" name="Y&gt;5"/>
              <p:cNvSpPr/>
              <p:nvPr/>
            </p:nvSpPr>
            <p:spPr>
              <a:xfrm>
                <a:off x="649964" y="426345"/>
                <a:ext cx="1270001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3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Y&gt;5</a:t>
                </a:r>
              </a:p>
            </p:txBody>
          </p:sp>
        </p:grpSp>
        <p:grpSp>
          <p:nvGrpSpPr>
            <p:cNvPr id="1478" name="Group"/>
            <p:cNvGrpSpPr/>
            <p:nvPr/>
          </p:nvGrpSpPr>
          <p:grpSpPr>
            <a:xfrm>
              <a:off x="1611786" y="2210678"/>
              <a:ext cx="1641033" cy="1648975"/>
              <a:chOff x="73989" y="0"/>
              <a:chExt cx="1641032" cy="1648973"/>
            </a:xfrm>
          </p:grpSpPr>
          <p:sp>
            <p:nvSpPr>
              <p:cNvPr id="1476" name="Oval"/>
              <p:cNvSpPr/>
              <p:nvPr/>
            </p:nvSpPr>
            <p:spPr>
              <a:xfrm>
                <a:off x="73989" y="0"/>
                <a:ext cx="742065" cy="757947"/>
              </a:xfrm>
              <a:prstGeom prst="ellipse">
                <a:avLst/>
              </a:prstGeom>
              <a:solidFill>
                <a:srgbClr val="D6D7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77" name="+0.2"/>
              <p:cNvSpPr/>
              <p:nvPr/>
            </p:nvSpPr>
            <p:spPr>
              <a:xfrm>
                <a:off x="445021" y="378973"/>
                <a:ext cx="1270001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2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+0.2</a:t>
                </a:r>
              </a:p>
            </p:txBody>
          </p:sp>
        </p:grpSp>
        <p:grpSp>
          <p:nvGrpSpPr>
            <p:cNvPr id="1481" name="Group"/>
            <p:cNvGrpSpPr/>
            <p:nvPr/>
          </p:nvGrpSpPr>
          <p:grpSpPr>
            <a:xfrm>
              <a:off x="32925" y="2210678"/>
              <a:ext cx="1641033" cy="1648975"/>
              <a:chOff x="32925" y="0"/>
              <a:chExt cx="1641032" cy="1648973"/>
            </a:xfrm>
          </p:grpSpPr>
          <p:sp>
            <p:nvSpPr>
              <p:cNvPr id="1479" name="Oval"/>
              <p:cNvSpPr/>
              <p:nvPr/>
            </p:nvSpPr>
            <p:spPr>
              <a:xfrm>
                <a:off x="32925" y="0"/>
                <a:ext cx="742065" cy="757947"/>
              </a:xfrm>
              <a:prstGeom prst="ellipse">
                <a:avLst/>
              </a:prstGeom>
              <a:solidFill>
                <a:srgbClr val="FFB6A2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80" name="-0.3"/>
              <p:cNvSpPr/>
              <p:nvPr/>
            </p:nvSpPr>
            <p:spPr>
              <a:xfrm>
                <a:off x="403957" y="378973"/>
                <a:ext cx="1270001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2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-0.3</a:t>
                </a:r>
              </a:p>
            </p:txBody>
          </p:sp>
        </p:grpSp>
        <p:sp>
          <p:nvSpPr>
            <p:cNvPr id="1482" name="Line"/>
            <p:cNvSpPr/>
            <p:nvPr/>
          </p:nvSpPr>
          <p:spPr>
            <a:xfrm>
              <a:off x="1424954" y="1357988"/>
              <a:ext cx="557866" cy="85269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483" name="yes"/>
            <p:cNvSpPr/>
            <p:nvPr/>
          </p:nvSpPr>
          <p:spPr>
            <a:xfrm flipH="1">
              <a:off x="1576460" y="1204435"/>
              <a:ext cx="373421" cy="1756804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3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yes</a:t>
              </a:r>
            </a:p>
          </p:txBody>
        </p:sp>
        <p:sp>
          <p:nvSpPr>
            <p:cNvPr id="1484" name="Line"/>
            <p:cNvSpPr/>
            <p:nvPr/>
          </p:nvSpPr>
          <p:spPr>
            <a:xfrm flipH="1">
              <a:off x="403957" y="1357988"/>
              <a:ext cx="557865" cy="85269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485" name="no"/>
            <p:cNvSpPr/>
            <p:nvPr/>
          </p:nvSpPr>
          <p:spPr>
            <a:xfrm flipV="1">
              <a:off x="88110" y="1493449"/>
              <a:ext cx="1768766" cy="311882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3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1486" name="Line"/>
            <p:cNvSpPr/>
            <p:nvPr/>
          </p:nvSpPr>
          <p:spPr>
            <a:xfrm>
              <a:off x="1169705" y="0"/>
              <a:ext cx="3176" cy="50529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2" name="Group"/>
          <p:cNvGrpSpPr/>
          <p:nvPr/>
        </p:nvGrpSpPr>
        <p:grpSpPr>
          <a:xfrm>
            <a:off x="8077200" y="5333999"/>
            <a:ext cx="3407535" cy="3856883"/>
            <a:chOff x="33241" y="0"/>
            <a:chExt cx="3407534" cy="3856882"/>
          </a:xfrm>
        </p:grpSpPr>
        <p:grpSp>
          <p:nvGrpSpPr>
            <p:cNvPr id="1490" name="Group"/>
            <p:cNvGrpSpPr/>
            <p:nvPr/>
          </p:nvGrpSpPr>
          <p:grpSpPr>
            <a:xfrm>
              <a:off x="590630" y="504757"/>
              <a:ext cx="1919412" cy="1695890"/>
              <a:chOff x="0" y="0"/>
              <a:chExt cx="1919410" cy="1695889"/>
            </a:xfrm>
          </p:grpSpPr>
          <p:sp>
            <p:nvSpPr>
              <p:cNvPr id="1488" name="Rectangle"/>
              <p:cNvSpPr/>
              <p:nvPr/>
            </p:nvSpPr>
            <p:spPr>
              <a:xfrm>
                <a:off x="0" y="0"/>
                <a:ext cx="1298822" cy="851779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89" name="X&gt;3"/>
              <p:cNvSpPr/>
              <p:nvPr/>
            </p:nvSpPr>
            <p:spPr>
              <a:xfrm>
                <a:off x="649410" y="425889"/>
                <a:ext cx="1270001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3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X&gt;3</a:t>
                </a:r>
              </a:p>
            </p:txBody>
          </p:sp>
        </p:grpSp>
        <p:grpSp>
          <p:nvGrpSpPr>
            <p:cNvPr id="1493" name="Group"/>
            <p:cNvGrpSpPr/>
            <p:nvPr/>
          </p:nvGrpSpPr>
          <p:grpSpPr>
            <a:xfrm>
              <a:off x="33241" y="2208313"/>
              <a:ext cx="1640717" cy="1648570"/>
              <a:chOff x="33241" y="0"/>
              <a:chExt cx="1640716" cy="1648568"/>
            </a:xfrm>
          </p:grpSpPr>
          <p:sp>
            <p:nvSpPr>
              <p:cNvPr id="1491" name="Oval"/>
              <p:cNvSpPr/>
              <p:nvPr/>
            </p:nvSpPr>
            <p:spPr>
              <a:xfrm>
                <a:off x="33241" y="0"/>
                <a:ext cx="741434" cy="757137"/>
              </a:xfrm>
              <a:prstGeom prst="ellipse">
                <a:avLst/>
              </a:prstGeom>
              <a:solidFill>
                <a:srgbClr val="FFB6A2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92" name="-0.1"/>
              <p:cNvSpPr/>
              <p:nvPr/>
            </p:nvSpPr>
            <p:spPr>
              <a:xfrm>
                <a:off x="403957" y="378568"/>
                <a:ext cx="1270001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2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-0.1</a:t>
                </a:r>
              </a:p>
            </p:txBody>
          </p:sp>
        </p:grpSp>
        <p:sp>
          <p:nvSpPr>
            <p:cNvPr id="1494" name="Line"/>
            <p:cNvSpPr/>
            <p:nvPr/>
          </p:nvSpPr>
          <p:spPr>
            <a:xfrm flipH="1">
              <a:off x="403958" y="1356536"/>
              <a:ext cx="557390" cy="85177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495" name="no"/>
            <p:cNvSpPr/>
            <p:nvPr/>
          </p:nvSpPr>
          <p:spPr>
            <a:xfrm flipV="1">
              <a:off x="90306" y="1491258"/>
              <a:ext cx="1768766" cy="311882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3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1496" name="Line"/>
            <p:cNvSpPr/>
            <p:nvPr/>
          </p:nvSpPr>
          <p:spPr>
            <a:xfrm>
              <a:off x="1518735" y="1356536"/>
              <a:ext cx="557390" cy="85177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497" name="yes"/>
            <p:cNvSpPr/>
            <p:nvPr/>
          </p:nvSpPr>
          <p:spPr>
            <a:xfrm flipH="1">
              <a:off x="1709069" y="1207658"/>
              <a:ext cx="373421" cy="1756804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3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yes</a:t>
              </a:r>
            </a:p>
          </p:txBody>
        </p:sp>
        <p:grpSp>
          <p:nvGrpSpPr>
            <p:cNvPr id="1500" name="Group"/>
            <p:cNvGrpSpPr/>
            <p:nvPr/>
          </p:nvGrpSpPr>
          <p:grpSpPr>
            <a:xfrm>
              <a:off x="1800059" y="2145219"/>
              <a:ext cx="1640717" cy="1648569"/>
              <a:chOff x="74305" y="0"/>
              <a:chExt cx="1640716" cy="1648568"/>
            </a:xfrm>
          </p:grpSpPr>
          <p:sp>
            <p:nvSpPr>
              <p:cNvPr id="1498" name="Oval"/>
              <p:cNvSpPr/>
              <p:nvPr/>
            </p:nvSpPr>
            <p:spPr>
              <a:xfrm>
                <a:off x="74305" y="0"/>
                <a:ext cx="741433" cy="757137"/>
              </a:xfrm>
              <a:prstGeom prst="ellipse">
                <a:avLst/>
              </a:prstGeom>
              <a:solidFill>
                <a:srgbClr val="D6D7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499" name="+0.1"/>
              <p:cNvSpPr/>
              <p:nvPr/>
            </p:nvSpPr>
            <p:spPr>
              <a:xfrm>
                <a:off x="445021" y="378568"/>
                <a:ext cx="1270001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2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+0.1</a:t>
                </a:r>
              </a:p>
            </p:txBody>
          </p:sp>
        </p:grpSp>
        <p:sp>
          <p:nvSpPr>
            <p:cNvPr id="1501" name="Line"/>
            <p:cNvSpPr/>
            <p:nvPr/>
          </p:nvSpPr>
          <p:spPr>
            <a:xfrm>
              <a:off x="1295254" y="0"/>
              <a:ext cx="3176" cy="5047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05" name="Group"/>
          <p:cNvGrpSpPr/>
          <p:nvPr/>
        </p:nvGrpSpPr>
        <p:grpSpPr>
          <a:xfrm>
            <a:off x="12344400" y="10972800"/>
            <a:ext cx="6858000" cy="1066800"/>
            <a:chOff x="0" y="0"/>
            <a:chExt cx="6858000" cy="1066800"/>
          </a:xfrm>
        </p:grpSpPr>
        <p:sp>
          <p:nvSpPr>
            <p:cNvPr id="1503" name="Rectangle"/>
            <p:cNvSpPr/>
            <p:nvPr/>
          </p:nvSpPr>
          <p:spPr>
            <a:xfrm>
              <a:off x="0" y="0"/>
              <a:ext cx="6858000" cy="1066800"/>
            </a:xfrm>
            <a:prstGeom prst="rect">
              <a:avLst/>
            </a:prstGeom>
            <a:solidFill>
              <a:srgbClr val="7B82FF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504" name="+0.7"/>
            <p:cNvSpPr txBox="1"/>
            <p:nvPr/>
          </p:nvSpPr>
          <p:spPr>
            <a:xfrm>
              <a:off x="2727513" y="95498"/>
              <a:ext cx="1402974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+0.7</a:t>
              </a:r>
            </a:p>
          </p:txBody>
        </p:sp>
      </p:grpSp>
      <p:grpSp>
        <p:nvGrpSpPr>
          <p:cNvPr id="1520" name="Group"/>
          <p:cNvGrpSpPr/>
          <p:nvPr/>
        </p:nvGrpSpPr>
        <p:grpSpPr>
          <a:xfrm>
            <a:off x="5181600" y="5181600"/>
            <a:ext cx="3810000" cy="3946525"/>
            <a:chOff x="0" y="0"/>
            <a:chExt cx="3810000" cy="3946525"/>
          </a:xfrm>
        </p:grpSpPr>
        <p:sp>
          <p:nvSpPr>
            <p:cNvPr id="1506" name="Line"/>
            <p:cNvSpPr/>
            <p:nvPr/>
          </p:nvSpPr>
          <p:spPr>
            <a:xfrm flipH="1">
              <a:off x="457200" y="1524000"/>
              <a:ext cx="555625" cy="8540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507" name="Line"/>
            <p:cNvSpPr/>
            <p:nvPr/>
          </p:nvSpPr>
          <p:spPr>
            <a:xfrm>
              <a:off x="1524000" y="1524000"/>
              <a:ext cx="555625" cy="8540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510" name="Group"/>
            <p:cNvGrpSpPr/>
            <p:nvPr/>
          </p:nvGrpSpPr>
          <p:grpSpPr>
            <a:xfrm>
              <a:off x="558800" y="657225"/>
              <a:ext cx="1298575" cy="850900"/>
              <a:chOff x="0" y="0"/>
              <a:chExt cx="1298575" cy="850900"/>
            </a:xfrm>
          </p:grpSpPr>
          <p:sp>
            <p:nvSpPr>
              <p:cNvPr id="1508" name="Rectangle"/>
              <p:cNvSpPr/>
              <p:nvPr/>
            </p:nvSpPr>
            <p:spPr>
              <a:xfrm>
                <a:off x="0" y="0"/>
                <a:ext cx="1298575" cy="850900"/>
              </a:xfrm>
              <a:prstGeom prst="rect">
                <a:avLst/>
              </a:prstGeom>
              <a:solidFill>
                <a:srgbClr val="00D2A9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509" name="Y&lt;1"/>
              <p:cNvSpPr txBox="1"/>
              <p:nvPr/>
            </p:nvSpPr>
            <p:spPr>
              <a:xfrm>
                <a:off x="92387" y="66861"/>
                <a:ext cx="1113801" cy="71717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36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Y&lt;1</a:t>
                </a:r>
              </a:p>
            </p:txBody>
          </p:sp>
        </p:grpSp>
        <p:grpSp>
          <p:nvGrpSpPr>
            <p:cNvPr id="1513" name="Group"/>
            <p:cNvGrpSpPr/>
            <p:nvPr/>
          </p:nvGrpSpPr>
          <p:grpSpPr>
            <a:xfrm>
              <a:off x="0" y="2362200"/>
              <a:ext cx="742950" cy="755650"/>
              <a:chOff x="0" y="0"/>
              <a:chExt cx="742950" cy="755649"/>
            </a:xfrm>
          </p:grpSpPr>
          <p:sp>
            <p:nvSpPr>
              <p:cNvPr id="1511" name="Circle"/>
              <p:cNvSpPr/>
              <p:nvPr/>
            </p:nvSpPr>
            <p:spPr>
              <a:xfrm>
                <a:off x="0" y="0"/>
                <a:ext cx="742950" cy="75565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512" name="0.0"/>
              <p:cNvSpPr txBox="1"/>
              <p:nvPr/>
            </p:nvSpPr>
            <p:spPr>
              <a:xfrm>
                <a:off x="26726" y="105978"/>
                <a:ext cx="689499" cy="54369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2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0.0</a:t>
                </a:r>
              </a:p>
            </p:txBody>
          </p:sp>
        </p:grpSp>
        <p:sp>
          <p:nvSpPr>
            <p:cNvPr id="1514" name="no"/>
            <p:cNvSpPr txBox="1"/>
            <p:nvPr/>
          </p:nvSpPr>
          <p:spPr>
            <a:xfrm rot="18300000">
              <a:off x="176761" y="1526987"/>
              <a:ext cx="703581" cy="655837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3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no</a:t>
              </a:r>
            </a:p>
          </p:txBody>
        </p:sp>
        <p:sp>
          <p:nvSpPr>
            <p:cNvPr id="1515" name="yes"/>
            <p:cNvSpPr txBox="1"/>
            <p:nvPr/>
          </p:nvSpPr>
          <p:spPr>
            <a:xfrm rot="3420000">
              <a:off x="1582501" y="1562959"/>
              <a:ext cx="838916" cy="65583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32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yes</a:t>
              </a:r>
            </a:p>
          </p:txBody>
        </p:sp>
        <p:grpSp>
          <p:nvGrpSpPr>
            <p:cNvPr id="1518" name="Group"/>
            <p:cNvGrpSpPr/>
            <p:nvPr/>
          </p:nvGrpSpPr>
          <p:grpSpPr>
            <a:xfrm>
              <a:off x="1765299" y="2298700"/>
              <a:ext cx="1641476" cy="1647825"/>
              <a:chOff x="73547" y="0"/>
              <a:chExt cx="1641474" cy="1647825"/>
            </a:xfrm>
          </p:grpSpPr>
          <p:sp>
            <p:nvSpPr>
              <p:cNvPr id="1516" name="Circle"/>
              <p:cNvSpPr/>
              <p:nvPr/>
            </p:nvSpPr>
            <p:spPr>
              <a:xfrm>
                <a:off x="73547" y="0"/>
                <a:ext cx="742951" cy="755650"/>
              </a:xfrm>
              <a:prstGeom prst="ellipse">
                <a:avLst/>
              </a:prstGeom>
              <a:solidFill>
                <a:srgbClr val="B9BCFF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517" name="+0.7"/>
              <p:cNvSpPr/>
              <p:nvPr/>
            </p:nvSpPr>
            <p:spPr>
              <a:xfrm>
                <a:off x="445021" y="377825"/>
                <a:ext cx="1270001" cy="1270000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6200" tIns="76200" rIns="76200" bIns="76200" numCol="1" anchor="ctr">
                <a:spAutoFit/>
              </a:bodyPr>
              <a:lstStyle>
                <a:lvl1pPr marL="79898" marR="79898" algn="ctr" defTabSz="1828800">
                  <a:buClr>
                    <a:srgbClr val="000000"/>
                  </a:buClr>
                  <a:buFont typeface="Times New Roman"/>
                  <a:defRPr sz="2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+0.7</a:t>
                </a:r>
              </a:p>
            </p:txBody>
          </p:sp>
        </p:grpSp>
        <p:sp>
          <p:nvSpPr>
            <p:cNvPr id="1519" name="Line"/>
            <p:cNvSpPr/>
            <p:nvPr/>
          </p:nvSpPr>
          <p:spPr>
            <a:xfrm flipH="1">
              <a:off x="1828800" y="0"/>
              <a:ext cx="1981200" cy="609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33" name="Group"/>
          <p:cNvGrpSpPr/>
          <p:nvPr/>
        </p:nvGrpSpPr>
        <p:grpSpPr>
          <a:xfrm>
            <a:off x="12344400" y="4419600"/>
            <a:ext cx="6858000" cy="7620000"/>
            <a:chOff x="0" y="0"/>
            <a:chExt cx="6858000" cy="7620000"/>
          </a:xfrm>
        </p:grpSpPr>
        <p:grpSp>
          <p:nvGrpSpPr>
            <p:cNvPr id="1523" name="Group"/>
            <p:cNvGrpSpPr/>
            <p:nvPr/>
          </p:nvGrpSpPr>
          <p:grpSpPr>
            <a:xfrm>
              <a:off x="2743200" y="0"/>
              <a:ext cx="4114800" cy="2895600"/>
              <a:chOff x="0" y="0"/>
              <a:chExt cx="4114800" cy="2895600"/>
            </a:xfrm>
          </p:grpSpPr>
          <p:sp>
            <p:nvSpPr>
              <p:cNvPr id="1521" name="Rectangle"/>
              <p:cNvSpPr/>
              <p:nvPr/>
            </p:nvSpPr>
            <p:spPr>
              <a:xfrm>
                <a:off x="0" y="0"/>
                <a:ext cx="4114800" cy="2895600"/>
              </a:xfrm>
              <a:prstGeom prst="rect">
                <a:avLst/>
              </a:prstGeom>
              <a:solidFill>
                <a:srgbClr val="888E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522" name="+1"/>
              <p:cNvSpPr txBox="1"/>
              <p:nvPr/>
            </p:nvSpPr>
            <p:spPr>
              <a:xfrm>
                <a:off x="1584514" y="1009898"/>
                <a:ext cx="945774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+1</a:t>
                </a:r>
              </a:p>
            </p:txBody>
          </p:sp>
        </p:grpSp>
        <p:grpSp>
          <p:nvGrpSpPr>
            <p:cNvPr id="1526" name="Group"/>
            <p:cNvGrpSpPr/>
            <p:nvPr/>
          </p:nvGrpSpPr>
          <p:grpSpPr>
            <a:xfrm>
              <a:off x="2743200" y="2895600"/>
              <a:ext cx="4114800" cy="3657600"/>
              <a:chOff x="0" y="0"/>
              <a:chExt cx="4114800" cy="3657600"/>
            </a:xfrm>
          </p:grpSpPr>
          <p:sp>
            <p:nvSpPr>
              <p:cNvPr id="1524" name="Rectangle"/>
              <p:cNvSpPr/>
              <p:nvPr/>
            </p:nvSpPr>
            <p:spPr>
              <a:xfrm>
                <a:off x="0" y="0"/>
                <a:ext cx="4114800" cy="3657600"/>
              </a:xfrm>
              <a:prstGeom prst="rect">
                <a:avLst/>
              </a:prstGeom>
              <a:solidFill>
                <a:srgbClr val="FF4C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525" name="-1"/>
              <p:cNvSpPr txBox="1"/>
              <p:nvPr/>
            </p:nvSpPr>
            <p:spPr>
              <a:xfrm>
                <a:off x="1654909" y="1390898"/>
                <a:ext cx="804983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-1</a:t>
                </a:r>
              </a:p>
            </p:txBody>
          </p:sp>
        </p:grpSp>
        <p:grpSp>
          <p:nvGrpSpPr>
            <p:cNvPr id="1529" name="Group"/>
            <p:cNvGrpSpPr/>
            <p:nvPr/>
          </p:nvGrpSpPr>
          <p:grpSpPr>
            <a:xfrm>
              <a:off x="0" y="0"/>
              <a:ext cx="2743200" cy="6553200"/>
              <a:chOff x="0" y="0"/>
              <a:chExt cx="2743200" cy="6553200"/>
            </a:xfrm>
          </p:grpSpPr>
          <p:sp>
            <p:nvSpPr>
              <p:cNvPr id="1527" name="Rectangle"/>
              <p:cNvSpPr/>
              <p:nvPr/>
            </p:nvSpPr>
            <p:spPr>
              <a:xfrm>
                <a:off x="0" y="0"/>
                <a:ext cx="2743200" cy="6553200"/>
              </a:xfrm>
              <a:prstGeom prst="rect">
                <a:avLst/>
              </a:prstGeom>
              <a:solidFill>
                <a:srgbClr val="FF4C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528" name="-1"/>
              <p:cNvSpPr txBox="1"/>
              <p:nvPr/>
            </p:nvSpPr>
            <p:spPr>
              <a:xfrm>
                <a:off x="969109" y="2838698"/>
                <a:ext cx="804982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-1</a:t>
                </a:r>
              </a:p>
            </p:txBody>
          </p:sp>
        </p:grpSp>
        <p:grpSp>
          <p:nvGrpSpPr>
            <p:cNvPr id="1532" name="Group"/>
            <p:cNvGrpSpPr/>
            <p:nvPr/>
          </p:nvGrpSpPr>
          <p:grpSpPr>
            <a:xfrm>
              <a:off x="0" y="6553200"/>
              <a:ext cx="6858000" cy="1066800"/>
              <a:chOff x="0" y="0"/>
              <a:chExt cx="6858000" cy="1066800"/>
            </a:xfrm>
          </p:grpSpPr>
          <p:sp>
            <p:nvSpPr>
              <p:cNvPr id="1530" name="Rectangle"/>
              <p:cNvSpPr/>
              <p:nvPr/>
            </p:nvSpPr>
            <p:spPr>
              <a:xfrm>
                <a:off x="0" y="0"/>
                <a:ext cx="6858000" cy="1066800"/>
              </a:xfrm>
              <a:prstGeom prst="rect">
                <a:avLst/>
              </a:prstGeom>
              <a:solidFill>
                <a:srgbClr val="7B82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531" name="+1"/>
              <p:cNvSpPr txBox="1"/>
              <p:nvPr/>
            </p:nvSpPr>
            <p:spPr>
              <a:xfrm>
                <a:off x="2956113" y="95498"/>
                <a:ext cx="945774" cy="875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 marL="81279" marR="81279" algn="ctr" defTabSz="1828800">
                  <a:buClr>
                    <a:srgbClr val="000000"/>
                  </a:buClr>
                  <a:buFont typeface="Times New Roman"/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+1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" grpId="2" animBg="1" advAuto="0"/>
      <p:bldP spid="1458" grpId="4" animBg="1" advAuto="0"/>
      <p:bldP spid="1465" grpId="6" animBg="1" advAuto="0"/>
      <p:bldP spid="1469" grpId="9" animBg="1" advAuto="0"/>
      <p:bldP spid="1472" grpId="1" animBg="1" advAuto="0"/>
      <p:bldP spid="1487" grpId="5" animBg="1" advAuto="0"/>
      <p:bldP spid="1502" grpId="3" animBg="1" advAuto="0"/>
      <p:bldP spid="1505" grpId="8" animBg="1" advAuto="0"/>
      <p:bldP spid="1520" grpId="7" animBg="1" advAuto="0"/>
      <p:bldP spid="1533" grpId="1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Example: Medical Diagnos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Medical Diagnostics</a:t>
            </a:r>
          </a:p>
        </p:txBody>
      </p:sp>
      <p:sp>
        <p:nvSpPr>
          <p:cNvPr id="1536" name="Cleve dataset from UC Irvine database.…"/>
          <p:cNvSpPr txBox="1"/>
          <p:nvPr/>
        </p:nvSpPr>
        <p:spPr>
          <a:xfrm>
            <a:off x="4724400" y="4419600"/>
            <a:ext cx="15265400" cy="5435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>
            <a:spAutoFit/>
          </a:bodyPr>
          <a:lstStyle/>
          <a:p>
            <a:pPr marL="40640" marR="81279" defTabSz="1828800">
              <a:spcBef>
                <a:spcPts val="3700"/>
              </a:spcBef>
              <a:buClr>
                <a:srgbClr val="7B82FF"/>
              </a:buClr>
              <a:buSzPct val="100000"/>
              <a:buFont typeface="Courier New"/>
              <a:buChar char="•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6400" b="1">
                <a:solidFill>
                  <a:srgbClr val="7B82FF"/>
                </a:solidFill>
                <a:uFill>
                  <a:solidFill>
                    <a:srgbClr val="7B82FF"/>
                  </a:solidFill>
                </a:uFill>
                <a:latin typeface="Courier New"/>
                <a:ea typeface="Courier New"/>
                <a:cs typeface="Courier New"/>
                <a:sym typeface="Courier New"/>
              </a:rPr>
              <a:t>Cleve</a:t>
            </a:r>
            <a:r>
              <a:rPr sz="6400"/>
              <a:t> dataset from UC Irvine database.</a:t>
            </a:r>
          </a:p>
          <a:p>
            <a:pPr marL="40640" marR="81279" defTabSz="1828800">
              <a:spcBef>
                <a:spcPts val="37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6400"/>
              <a:t>Heart disease diagnostics </a:t>
            </a:r>
            <a:r>
              <a:t>(+1=healthy,-1=sick)</a:t>
            </a:r>
            <a:r>
              <a:rPr sz="6400"/>
              <a:t> </a:t>
            </a:r>
          </a:p>
          <a:p>
            <a:pPr marL="40640" marR="81279" defTabSz="1828800">
              <a:spcBef>
                <a:spcPts val="37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6400"/>
              <a:t>13 features from tests </a:t>
            </a:r>
            <a:r>
              <a:t>(real valued and discrete).</a:t>
            </a:r>
          </a:p>
          <a:p>
            <a:pPr marL="40640" marR="81279" defTabSz="1828800">
              <a:spcBef>
                <a:spcPts val="3700"/>
              </a:spcBef>
              <a:buClr>
                <a:srgbClr val="000000"/>
              </a:buClr>
              <a:buSzPct val="100000"/>
              <a:buFont typeface="Times New Roman"/>
              <a:buChar char="•"/>
              <a:defRPr sz="6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303 instances.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" name="smallADtree.png" descr="smallADtree.png"/>
          <p:cNvPicPr>
            <a:picLocks/>
          </p:cNvPicPr>
          <p:nvPr/>
        </p:nvPicPr>
        <p:blipFill>
          <a:blip r:embed="rId2"/>
          <a:srcRect l="12101" t="34207" r="12101" b="34207"/>
          <a:stretch>
            <a:fillRect/>
          </a:stretch>
        </p:blipFill>
        <p:spPr>
          <a:xfrm>
            <a:off x="4114800" y="2743200"/>
            <a:ext cx="16459200" cy="9705975"/>
          </a:xfrm>
          <a:prstGeom prst="rect">
            <a:avLst/>
          </a:prstGeom>
          <a:ln w="25400">
            <a:miter lim="400000"/>
          </a:ln>
        </p:spPr>
      </p:pic>
      <p:sp>
        <p:nvSpPr>
          <p:cNvPr id="1539" name="Adtree for Cleveland heart-disease diagnostics problem"/>
          <p:cNvSpPr txBox="1"/>
          <p:nvPr/>
        </p:nvSpPr>
        <p:spPr>
          <a:xfrm>
            <a:off x="4114800" y="914400"/>
            <a:ext cx="16128525" cy="990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56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Adtree for Cleveland heart-disease diagnostics problem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Cross-validated accura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Cross-validated accuracy</a:t>
            </a:r>
          </a:p>
        </p:txBody>
      </p:sp>
      <p:graphicFrame>
        <p:nvGraphicFramePr>
          <p:cNvPr id="1542" name="Table"/>
          <p:cNvGraphicFramePr/>
          <p:nvPr/>
        </p:nvGraphicFramePr>
        <p:xfrm>
          <a:off x="5943600" y="3505200"/>
          <a:ext cx="12163424" cy="864234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040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0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0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0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6065"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4800">
                          <a:solidFill>
                            <a:srgbClr val="434ED6"/>
                          </a:solidFill>
                          <a:uFill>
                            <a:solidFill>
                              <a:srgbClr val="434ED6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Learning algorithm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4800">
                          <a:solidFill>
                            <a:srgbClr val="434ED6"/>
                          </a:solidFill>
                          <a:uFill>
                            <a:solidFill>
                              <a:srgbClr val="434ED6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Number of splits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4800">
                          <a:solidFill>
                            <a:srgbClr val="434ED6"/>
                          </a:solidFill>
                          <a:uFill>
                            <a:solidFill>
                              <a:srgbClr val="434ED6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Average test error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4800">
                          <a:solidFill>
                            <a:srgbClr val="434ED6"/>
                          </a:solidFill>
                          <a:uFill>
                            <a:solidFill>
                              <a:srgbClr val="434ED6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Test error variance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242"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solidFill>
                            <a:srgbClr val="00D2A9"/>
                          </a:solidFill>
                          <a:uFill>
                            <a:solidFill>
                              <a:srgbClr val="00D2A9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ADtree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17.0%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0.6%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242"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solidFill>
                            <a:srgbClr val="00D2A9"/>
                          </a:solidFill>
                          <a:uFill>
                            <a:solidFill>
                              <a:srgbClr val="00D2A9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C5.0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27.2%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0.5%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899"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solidFill>
                            <a:srgbClr val="00D2A9"/>
                          </a:solidFill>
                          <a:uFill>
                            <a:solidFill>
                              <a:srgbClr val="00D2A9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C5.0 + boosting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446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20.2%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0.5%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899"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solidFill>
                            <a:srgbClr val="00D2A9"/>
                          </a:solidFill>
                          <a:uFill>
                            <a:solidFill>
                              <a:srgbClr val="00D2A9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Boost Stumps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16.5%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0.8%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2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enerative mode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Generative modeling </a:t>
            </a:r>
          </a:p>
        </p:txBody>
      </p:sp>
      <p:sp>
        <p:nvSpPr>
          <p:cNvPr id="120" name="Line"/>
          <p:cNvSpPr/>
          <p:nvPr/>
        </p:nvSpPr>
        <p:spPr>
          <a:xfrm>
            <a:off x="5181600" y="11734800"/>
            <a:ext cx="13258800" cy="317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21" name="Voice Pitch"/>
          <p:cNvSpPr txBox="1"/>
          <p:nvPr/>
        </p:nvSpPr>
        <p:spPr>
          <a:xfrm>
            <a:off x="16611600" y="11887200"/>
            <a:ext cx="3092371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000000"/>
              </a:buClr>
              <a:buFont typeface="Times New Roman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Voice Pitch</a:t>
            </a:r>
          </a:p>
        </p:txBody>
      </p:sp>
      <p:grpSp>
        <p:nvGrpSpPr>
          <p:cNvPr id="124" name="Group"/>
          <p:cNvGrpSpPr/>
          <p:nvPr/>
        </p:nvGrpSpPr>
        <p:grpSpPr>
          <a:xfrm>
            <a:off x="4267199" y="5638800"/>
            <a:ext cx="1270001" cy="6096000"/>
            <a:chOff x="0" y="0"/>
            <a:chExt cx="1270000" cy="6096000"/>
          </a:xfrm>
        </p:grpSpPr>
        <p:sp>
          <p:nvSpPr>
            <p:cNvPr id="122" name="Line"/>
            <p:cNvSpPr/>
            <p:nvPr/>
          </p:nvSpPr>
          <p:spPr>
            <a:xfrm flipV="1">
              <a:off x="914400" y="0"/>
              <a:ext cx="3175" cy="6096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23" name="Probability"/>
            <p:cNvSpPr/>
            <p:nvPr/>
          </p:nvSpPr>
          <p:spPr>
            <a:xfrm flipV="1">
              <a:off x="-1" y="228599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Probability</a:t>
              </a:r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6248400" y="11887200"/>
            <a:ext cx="10461625" cy="930275"/>
            <a:chOff x="0" y="0"/>
            <a:chExt cx="10461625" cy="930275"/>
          </a:xfrm>
        </p:grpSpPr>
        <p:grpSp>
          <p:nvGrpSpPr>
            <p:cNvPr id="127" name="Group"/>
            <p:cNvGrpSpPr/>
            <p:nvPr/>
          </p:nvGrpSpPr>
          <p:grpSpPr>
            <a:xfrm>
              <a:off x="2133600" y="0"/>
              <a:ext cx="660400" cy="930275"/>
              <a:chOff x="0" y="0"/>
              <a:chExt cx="660400" cy="930275"/>
            </a:xfrm>
          </p:grpSpPr>
          <p:sp>
            <p:nvSpPr>
              <p:cNvPr id="125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26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30" name="Group"/>
            <p:cNvGrpSpPr/>
            <p:nvPr/>
          </p:nvGrpSpPr>
          <p:grpSpPr>
            <a:xfrm>
              <a:off x="4267200" y="0"/>
              <a:ext cx="555625" cy="930275"/>
              <a:chOff x="0" y="0"/>
              <a:chExt cx="555625" cy="930275"/>
            </a:xfrm>
          </p:grpSpPr>
          <p:sp>
            <p:nvSpPr>
              <p:cNvPr id="128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29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33" name="Group"/>
            <p:cNvGrpSpPr/>
            <p:nvPr/>
          </p:nvGrpSpPr>
          <p:grpSpPr>
            <a:xfrm>
              <a:off x="2590800" y="0"/>
              <a:ext cx="660400" cy="930275"/>
              <a:chOff x="0" y="0"/>
              <a:chExt cx="660400" cy="930275"/>
            </a:xfrm>
          </p:grpSpPr>
          <p:sp>
            <p:nvSpPr>
              <p:cNvPr id="131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32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36" name="Group"/>
            <p:cNvGrpSpPr/>
            <p:nvPr/>
          </p:nvGrpSpPr>
          <p:grpSpPr>
            <a:xfrm>
              <a:off x="0" y="0"/>
              <a:ext cx="660400" cy="930275"/>
              <a:chOff x="0" y="0"/>
              <a:chExt cx="660400" cy="930275"/>
            </a:xfrm>
          </p:grpSpPr>
          <p:sp>
            <p:nvSpPr>
              <p:cNvPr id="134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35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39" name="Group"/>
            <p:cNvGrpSpPr/>
            <p:nvPr/>
          </p:nvGrpSpPr>
          <p:grpSpPr>
            <a:xfrm>
              <a:off x="3657600" y="0"/>
              <a:ext cx="660400" cy="930275"/>
              <a:chOff x="0" y="0"/>
              <a:chExt cx="660400" cy="930275"/>
            </a:xfrm>
          </p:grpSpPr>
          <p:sp>
            <p:nvSpPr>
              <p:cNvPr id="137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38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42" name="Group"/>
            <p:cNvGrpSpPr/>
            <p:nvPr/>
          </p:nvGrpSpPr>
          <p:grpSpPr>
            <a:xfrm>
              <a:off x="5638800" y="0"/>
              <a:ext cx="660400" cy="930275"/>
              <a:chOff x="0" y="0"/>
              <a:chExt cx="660400" cy="930275"/>
            </a:xfrm>
          </p:grpSpPr>
          <p:sp>
            <p:nvSpPr>
              <p:cNvPr id="140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1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45" name="Group"/>
            <p:cNvGrpSpPr/>
            <p:nvPr/>
          </p:nvGrpSpPr>
          <p:grpSpPr>
            <a:xfrm>
              <a:off x="8991600" y="0"/>
              <a:ext cx="660400" cy="930275"/>
              <a:chOff x="0" y="0"/>
              <a:chExt cx="660400" cy="930275"/>
            </a:xfrm>
          </p:grpSpPr>
          <p:sp>
            <p:nvSpPr>
              <p:cNvPr id="143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4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48" name="Group"/>
            <p:cNvGrpSpPr/>
            <p:nvPr/>
          </p:nvGrpSpPr>
          <p:grpSpPr>
            <a:xfrm>
              <a:off x="1066800" y="0"/>
              <a:ext cx="660400" cy="930275"/>
              <a:chOff x="0" y="0"/>
              <a:chExt cx="660400" cy="930275"/>
            </a:xfrm>
          </p:grpSpPr>
          <p:sp>
            <p:nvSpPr>
              <p:cNvPr id="146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7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51" name="Group"/>
            <p:cNvGrpSpPr/>
            <p:nvPr/>
          </p:nvGrpSpPr>
          <p:grpSpPr>
            <a:xfrm>
              <a:off x="1676400" y="0"/>
              <a:ext cx="660400" cy="930275"/>
              <a:chOff x="0" y="0"/>
              <a:chExt cx="660400" cy="930275"/>
            </a:xfrm>
          </p:grpSpPr>
          <p:sp>
            <p:nvSpPr>
              <p:cNvPr id="149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50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54" name="Group"/>
            <p:cNvGrpSpPr/>
            <p:nvPr/>
          </p:nvGrpSpPr>
          <p:grpSpPr>
            <a:xfrm>
              <a:off x="6553200" y="0"/>
              <a:ext cx="555625" cy="930275"/>
              <a:chOff x="0" y="0"/>
              <a:chExt cx="555625" cy="930275"/>
            </a:xfrm>
          </p:grpSpPr>
          <p:sp>
            <p:nvSpPr>
              <p:cNvPr id="152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53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57" name="Group"/>
            <p:cNvGrpSpPr/>
            <p:nvPr/>
          </p:nvGrpSpPr>
          <p:grpSpPr>
            <a:xfrm>
              <a:off x="7162800" y="0"/>
              <a:ext cx="555625" cy="930275"/>
              <a:chOff x="0" y="0"/>
              <a:chExt cx="555625" cy="930275"/>
            </a:xfrm>
          </p:grpSpPr>
          <p:sp>
            <p:nvSpPr>
              <p:cNvPr id="155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56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60" name="Group"/>
            <p:cNvGrpSpPr/>
            <p:nvPr/>
          </p:nvGrpSpPr>
          <p:grpSpPr>
            <a:xfrm>
              <a:off x="9906000" y="0"/>
              <a:ext cx="555625" cy="930275"/>
              <a:chOff x="0" y="0"/>
              <a:chExt cx="555625" cy="930275"/>
            </a:xfrm>
          </p:grpSpPr>
          <p:sp>
            <p:nvSpPr>
              <p:cNvPr id="158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59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63" name="Group"/>
            <p:cNvGrpSpPr/>
            <p:nvPr/>
          </p:nvGrpSpPr>
          <p:grpSpPr>
            <a:xfrm>
              <a:off x="7772400" y="0"/>
              <a:ext cx="555625" cy="930275"/>
              <a:chOff x="0" y="0"/>
              <a:chExt cx="555625" cy="930275"/>
            </a:xfrm>
          </p:grpSpPr>
          <p:sp>
            <p:nvSpPr>
              <p:cNvPr id="161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62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66" name="Group"/>
            <p:cNvGrpSpPr/>
            <p:nvPr/>
          </p:nvGrpSpPr>
          <p:grpSpPr>
            <a:xfrm>
              <a:off x="8382000" y="0"/>
              <a:ext cx="555625" cy="930275"/>
              <a:chOff x="0" y="0"/>
              <a:chExt cx="555625" cy="930275"/>
            </a:xfrm>
          </p:grpSpPr>
          <p:sp>
            <p:nvSpPr>
              <p:cNvPr id="164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65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69" name="Group"/>
            <p:cNvGrpSpPr/>
            <p:nvPr/>
          </p:nvGrpSpPr>
          <p:grpSpPr>
            <a:xfrm>
              <a:off x="6858000" y="0"/>
              <a:ext cx="555625" cy="930275"/>
              <a:chOff x="0" y="0"/>
              <a:chExt cx="555625" cy="930275"/>
            </a:xfrm>
          </p:grpSpPr>
          <p:sp>
            <p:nvSpPr>
              <p:cNvPr id="167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68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</p:grpSp>
      <p:sp>
        <p:nvSpPr>
          <p:cNvPr id="171" name="Line"/>
          <p:cNvSpPr/>
          <p:nvPr/>
        </p:nvSpPr>
        <p:spPr>
          <a:xfrm>
            <a:off x="4114800" y="8686800"/>
            <a:ext cx="10191750" cy="2914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0" extrusionOk="0">
                <a:moveTo>
                  <a:pt x="0" y="21390"/>
                </a:moveTo>
                <a:cubicBezTo>
                  <a:pt x="834" y="20831"/>
                  <a:pt x="3190" y="21600"/>
                  <a:pt x="5006" y="18035"/>
                </a:cubicBezTo>
                <a:cubicBezTo>
                  <a:pt x="6823" y="14470"/>
                  <a:pt x="9064" y="0"/>
                  <a:pt x="10901" y="0"/>
                </a:cubicBezTo>
                <a:cubicBezTo>
                  <a:pt x="12738" y="0"/>
                  <a:pt x="14245" y="14470"/>
                  <a:pt x="16028" y="18035"/>
                </a:cubicBezTo>
                <a:cubicBezTo>
                  <a:pt x="17812" y="21600"/>
                  <a:pt x="20443" y="20691"/>
                  <a:pt x="21600" y="21390"/>
                </a:cubicBezTo>
              </a:path>
            </a:pathLst>
          </a:custGeom>
          <a:ln w="508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8534400" y="8686800"/>
            <a:ext cx="10191750" cy="2914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58" y="20965"/>
                  <a:pt x="5753" y="21388"/>
                  <a:pt x="7570" y="17788"/>
                </a:cubicBezTo>
                <a:cubicBezTo>
                  <a:pt x="9387" y="14188"/>
                  <a:pt x="9824" y="0"/>
                  <a:pt x="10901" y="0"/>
                </a:cubicBezTo>
                <a:cubicBezTo>
                  <a:pt x="11978" y="0"/>
                  <a:pt x="12267" y="14188"/>
                  <a:pt x="14050" y="17788"/>
                </a:cubicBezTo>
                <a:cubicBezTo>
                  <a:pt x="15833" y="21388"/>
                  <a:pt x="20025" y="20800"/>
                  <a:pt x="21600" y="21600"/>
                </a:cubicBezTo>
              </a:path>
            </a:pathLst>
          </a:cu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7467600" y="5334000"/>
            <a:ext cx="4013200" cy="5181600"/>
            <a:chOff x="0" y="0"/>
            <a:chExt cx="4013200" cy="5181600"/>
          </a:xfrm>
        </p:grpSpPr>
        <p:sp>
          <p:nvSpPr>
            <p:cNvPr id="173" name="Line"/>
            <p:cNvSpPr/>
            <p:nvPr/>
          </p:nvSpPr>
          <p:spPr>
            <a:xfrm>
              <a:off x="1828800" y="1066800"/>
              <a:ext cx="3175" cy="41148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0" y="2743200"/>
              <a:ext cx="3657600" cy="3175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mean1"/>
            <p:cNvSpPr/>
            <p:nvPr/>
          </p:nvSpPr>
          <p:spPr>
            <a:xfrm>
              <a:off x="91440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mean1</a:t>
              </a:r>
            </a:p>
          </p:txBody>
        </p:sp>
        <p:sp>
          <p:nvSpPr>
            <p:cNvPr id="176" name="var1"/>
            <p:cNvSpPr/>
            <p:nvPr/>
          </p:nvSpPr>
          <p:spPr>
            <a:xfrm>
              <a:off x="2743200" y="167640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var1</a:t>
              </a: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12649200" y="5334000"/>
            <a:ext cx="3175000" cy="5181600"/>
            <a:chOff x="0" y="0"/>
            <a:chExt cx="3175000" cy="5181600"/>
          </a:xfrm>
        </p:grpSpPr>
        <p:sp>
          <p:nvSpPr>
            <p:cNvPr id="178" name="Line"/>
            <p:cNvSpPr/>
            <p:nvPr/>
          </p:nvSpPr>
          <p:spPr>
            <a:xfrm>
              <a:off x="1066800" y="1066800"/>
              <a:ext cx="3175" cy="4114800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79" name="Line"/>
            <p:cNvSpPr/>
            <p:nvPr/>
          </p:nvSpPr>
          <p:spPr>
            <a:xfrm>
              <a:off x="0" y="2743200"/>
              <a:ext cx="2286000" cy="3175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80" name="mean2"/>
            <p:cNvSpPr/>
            <p:nvPr/>
          </p:nvSpPr>
          <p:spPr>
            <a:xfrm>
              <a:off x="15240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C79"/>
                </a:buClr>
                <a:buFont typeface="Times New Roman"/>
                <a:defRPr sz="4800">
                  <a:solidFill>
                    <a:srgbClr val="FF2C79"/>
                  </a:solidFill>
                  <a:uFill>
                    <a:solidFill>
                      <a:srgbClr val="FF2C7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mean2</a:t>
              </a:r>
            </a:p>
          </p:txBody>
        </p:sp>
        <p:sp>
          <p:nvSpPr>
            <p:cNvPr id="181" name="var2"/>
            <p:cNvSpPr/>
            <p:nvPr/>
          </p:nvSpPr>
          <p:spPr>
            <a:xfrm>
              <a:off x="1676400" y="1676400"/>
              <a:ext cx="14986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FF2C7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C79"/>
                </a:buClr>
                <a:buFont typeface="Times New Roman"/>
                <a:defRPr sz="4800">
                  <a:solidFill>
                    <a:srgbClr val="FF2C79"/>
                  </a:solidFill>
                  <a:uFill>
                    <a:solidFill>
                      <a:srgbClr val="FF2C7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var2</a:t>
              </a:r>
            </a:p>
          </p:txBody>
        </p:sp>
      </p:grpSp>
      <p:sp>
        <p:nvSpPr>
          <p:cNvPr id="183" name="Line"/>
          <p:cNvSpPr/>
          <p:nvPr/>
        </p:nvSpPr>
        <p:spPr>
          <a:xfrm>
            <a:off x="11887200" y="5943600"/>
            <a:ext cx="3175" cy="67056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4" animBg="1" advAuto="0"/>
      <p:bldP spid="170" grpId="1" animBg="1" advAuto="0"/>
      <p:bldP spid="171" grpId="5" animBg="1" advAuto="0"/>
      <p:bldP spid="172" grpId="6" animBg="1" advAuto="0"/>
      <p:bldP spid="177" grpId="2" animBg="1" advAuto="0"/>
      <p:bldP spid="182" grpId="3" animBg="1" advAuto="0"/>
      <p:bldP spid="183" grpId="7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1545" name="Almost anything can be a weak learn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Almost anything can be a weak learner</a:t>
            </a:r>
          </a:p>
          <a:p>
            <a:r>
              <a:t>Popular choices:</a:t>
            </a:r>
          </a:p>
          <a:p>
            <a:pPr lvl="1"/>
            <a:r>
              <a:t>Boosting Trees</a:t>
            </a:r>
          </a:p>
          <a:p>
            <a:pPr lvl="1"/>
            <a:r>
              <a:t>Boosting Stumps</a:t>
            </a:r>
          </a:p>
          <a:p>
            <a:r>
              <a:t>Alternating Decision Trees</a:t>
            </a:r>
          </a:p>
          <a:p>
            <a:pPr lvl="1"/>
            <a:r>
              <a:t>A compact combination of averaging and splitting.</a:t>
            </a:r>
          </a:p>
          <a:p>
            <a:pPr lvl="1"/>
            <a:r>
              <a:t>Good at representing independent or dependent features.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heck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5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5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5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5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5" grpId="1" build="p" bldLvl="5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Boosting and over-fitting"/>
          <p:cNvSpPr txBox="1"/>
          <p:nvPr/>
        </p:nvSpPr>
        <p:spPr>
          <a:xfrm>
            <a:off x="3048000" y="4711700"/>
            <a:ext cx="17907000" cy="6451600"/>
          </a:xfrm>
          <a:prstGeom prst="rect">
            <a:avLst/>
          </a:prstGeom>
          <a:ln w="25400">
            <a:miter lim="400000"/>
          </a:ln>
          <a:effectLst>
            <a:outerShdw blurRad="127000" dist="76200" dir="2700000" rotWithShape="0">
              <a:srgbClr val="CBCBCB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just">
            <a:spAutoFit/>
          </a:bodyPr>
          <a:lstStyle>
            <a:lvl1pPr marL="81279" marR="81279" algn="ctr" defTabSz="1828800">
              <a:defRPr sz="20600">
                <a:solidFill>
                  <a:srgbClr val="FFFB00"/>
                </a:solidFill>
                <a:uFill>
                  <a:solidFill>
                    <a:srgbClr val="000000"/>
                  </a:solidFill>
                </a:u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Boosting and over-fitting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Curious phenomen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Curious phenomenon</a:t>
            </a:r>
          </a:p>
        </p:txBody>
      </p:sp>
      <p:pic>
        <p:nvPicPr>
          <p:cNvPr id="1550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16775" y="4679950"/>
            <a:ext cx="9496425" cy="6115050"/>
          </a:xfrm>
          <a:prstGeom prst="rect">
            <a:avLst/>
          </a:prstGeom>
          <a:ln w="25400">
            <a:miter lim="400000"/>
          </a:ln>
        </p:spPr>
      </p:pic>
      <p:sp>
        <p:nvSpPr>
          <p:cNvPr id="1551" name="Boosting decision trees"/>
          <p:cNvSpPr txBox="1"/>
          <p:nvPr/>
        </p:nvSpPr>
        <p:spPr>
          <a:xfrm>
            <a:off x="8832850" y="3232150"/>
            <a:ext cx="5998687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Boosting decision trees</a:t>
            </a:r>
          </a:p>
        </p:txBody>
      </p:sp>
      <p:sp>
        <p:nvSpPr>
          <p:cNvPr id="1552" name="Using &lt;10,000 training examples we fit &gt;2,000,000 parameters"/>
          <p:cNvSpPr txBox="1"/>
          <p:nvPr/>
        </p:nvSpPr>
        <p:spPr>
          <a:xfrm>
            <a:off x="4591050" y="11487150"/>
            <a:ext cx="15760026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/>
          <a:p>
            <a:pPr marL="81279" marR="81279" defTabSz="1828800">
              <a:buClr>
                <a:srgbClr val="434ED6"/>
              </a:buClr>
              <a:buFont typeface="Times New Roman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</a:rPr>
              <a:t>Using &lt;</a:t>
            </a:r>
            <a:r>
              <a:rPr>
                <a:solidFill>
                  <a:srgbClr val="FF2C79"/>
                </a:solidFill>
                <a:uFill>
                  <a:solidFill>
                    <a:srgbClr val="FF2C79"/>
                  </a:solidFill>
                </a:uFill>
              </a:rPr>
              <a:t>10,000</a:t>
            </a:r>
            <a:r>
              <a:rPr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</a:rPr>
              <a:t> training examples we fit &gt;</a:t>
            </a:r>
            <a:r>
              <a:rPr>
                <a:solidFill>
                  <a:srgbClr val="FF2C79"/>
                </a:solidFill>
                <a:uFill>
                  <a:solidFill>
                    <a:srgbClr val="FF2C79"/>
                  </a:solidFill>
                </a:uFill>
              </a:rPr>
              <a:t>2,000,000</a:t>
            </a:r>
            <a:r>
              <a:rPr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</a:rPr>
              <a:t> parameters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2" grpId="1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Explanation using marg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Explanation using margins</a:t>
            </a:r>
          </a:p>
        </p:txBody>
      </p:sp>
      <p:sp>
        <p:nvSpPr>
          <p:cNvPr id="1555" name="Margin"/>
          <p:cNvSpPr txBox="1"/>
          <p:nvPr/>
        </p:nvSpPr>
        <p:spPr>
          <a:xfrm>
            <a:off x="15173325" y="10998200"/>
            <a:ext cx="2093437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Margin</a:t>
            </a:r>
          </a:p>
        </p:txBody>
      </p:sp>
      <p:sp>
        <p:nvSpPr>
          <p:cNvPr id="1556" name="Rectangle"/>
          <p:cNvSpPr/>
          <p:nvPr/>
        </p:nvSpPr>
        <p:spPr>
          <a:xfrm>
            <a:off x="9439275" y="10115550"/>
            <a:ext cx="520700" cy="736600"/>
          </a:xfrm>
          <a:prstGeom prst="rect">
            <a:avLst/>
          </a:prstGeom>
          <a:solidFill>
            <a:srgbClr val="00D2A9"/>
          </a:solidFill>
          <a:ln w="127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557" name="Rectangle"/>
          <p:cNvSpPr/>
          <p:nvPr/>
        </p:nvSpPr>
        <p:spPr>
          <a:xfrm>
            <a:off x="9959975" y="9083675"/>
            <a:ext cx="523875" cy="1768475"/>
          </a:xfrm>
          <a:prstGeom prst="rect">
            <a:avLst/>
          </a:prstGeom>
          <a:solidFill>
            <a:srgbClr val="00D2A9"/>
          </a:solidFill>
          <a:ln w="127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558" name="Rectangle"/>
          <p:cNvSpPr/>
          <p:nvPr/>
        </p:nvSpPr>
        <p:spPr>
          <a:xfrm>
            <a:off x="13090525" y="10556875"/>
            <a:ext cx="523875" cy="295275"/>
          </a:xfrm>
          <a:prstGeom prst="rect">
            <a:avLst/>
          </a:prstGeom>
          <a:solidFill>
            <a:srgbClr val="00D2A9"/>
          </a:solidFill>
          <a:ln w="127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559" name="Rectangle"/>
          <p:cNvSpPr/>
          <p:nvPr/>
        </p:nvSpPr>
        <p:spPr>
          <a:xfrm>
            <a:off x="10483850" y="9674225"/>
            <a:ext cx="517525" cy="1177925"/>
          </a:xfrm>
          <a:prstGeom prst="rect">
            <a:avLst/>
          </a:prstGeom>
          <a:solidFill>
            <a:srgbClr val="00D2A9"/>
          </a:solidFill>
          <a:ln w="127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560" name="Rectangle"/>
          <p:cNvSpPr/>
          <p:nvPr/>
        </p:nvSpPr>
        <p:spPr>
          <a:xfrm>
            <a:off x="11001375" y="8642350"/>
            <a:ext cx="523875" cy="2209800"/>
          </a:xfrm>
          <a:prstGeom prst="rect">
            <a:avLst/>
          </a:prstGeom>
          <a:solidFill>
            <a:srgbClr val="00D2A9"/>
          </a:solidFill>
          <a:ln w="127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561" name="Rectangle"/>
          <p:cNvSpPr/>
          <p:nvPr/>
        </p:nvSpPr>
        <p:spPr>
          <a:xfrm>
            <a:off x="12049125" y="10115550"/>
            <a:ext cx="520700" cy="736600"/>
          </a:xfrm>
          <a:prstGeom prst="rect">
            <a:avLst/>
          </a:prstGeom>
          <a:solidFill>
            <a:srgbClr val="00D2A9"/>
          </a:solidFill>
          <a:ln w="127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562" name="Rectangle"/>
          <p:cNvSpPr/>
          <p:nvPr/>
        </p:nvSpPr>
        <p:spPr>
          <a:xfrm>
            <a:off x="11525250" y="9674225"/>
            <a:ext cx="523875" cy="1177925"/>
          </a:xfrm>
          <a:prstGeom prst="rect">
            <a:avLst/>
          </a:prstGeom>
          <a:solidFill>
            <a:srgbClr val="00D2A9"/>
          </a:solidFill>
          <a:ln w="127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563" name="Rectangle"/>
          <p:cNvSpPr/>
          <p:nvPr/>
        </p:nvSpPr>
        <p:spPr>
          <a:xfrm>
            <a:off x="13614400" y="10115550"/>
            <a:ext cx="520700" cy="736600"/>
          </a:xfrm>
          <a:prstGeom prst="rect">
            <a:avLst/>
          </a:prstGeom>
          <a:solidFill>
            <a:srgbClr val="00D2A9"/>
          </a:solidFill>
          <a:ln w="127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564" name="Line"/>
          <p:cNvSpPr/>
          <p:nvPr/>
        </p:nvSpPr>
        <p:spPr>
          <a:xfrm>
            <a:off x="3962400" y="10852150"/>
            <a:ext cx="5530850" cy="3175"/>
          </a:xfrm>
          <a:prstGeom prst="line">
            <a:avLst/>
          </a:pr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565" name="Line"/>
          <p:cNvSpPr/>
          <p:nvPr/>
        </p:nvSpPr>
        <p:spPr>
          <a:xfrm flipV="1">
            <a:off x="9493250" y="7616825"/>
            <a:ext cx="3175" cy="3235325"/>
          </a:xfrm>
          <a:prstGeom prst="line">
            <a:avLst/>
          </a:pr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566" name="Line"/>
          <p:cNvSpPr/>
          <p:nvPr/>
        </p:nvSpPr>
        <p:spPr>
          <a:xfrm>
            <a:off x="3352800" y="7620000"/>
            <a:ext cx="6127750" cy="3175"/>
          </a:xfrm>
          <a:prstGeom prst="line">
            <a:avLst/>
          </a:pr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567" name="0-1 loss"/>
          <p:cNvSpPr txBox="1"/>
          <p:nvPr/>
        </p:nvSpPr>
        <p:spPr>
          <a:xfrm>
            <a:off x="3657600" y="7772400"/>
            <a:ext cx="2223512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FF2600"/>
              </a:buClr>
              <a:buFont typeface="Times New Roman"/>
              <a:defRPr sz="48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0-1 loss</a:t>
            </a:r>
          </a:p>
        </p:txBody>
      </p:sp>
      <p:sp>
        <p:nvSpPr>
          <p:cNvPr id="1568" name="Line"/>
          <p:cNvSpPr/>
          <p:nvPr/>
        </p:nvSpPr>
        <p:spPr>
          <a:xfrm flipH="1">
            <a:off x="8077200" y="4876800"/>
            <a:ext cx="6965950" cy="5721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86" y="21316"/>
                  <a:pt x="3171" y="21490"/>
                  <a:pt x="5925" y="19724"/>
                </a:cubicBezTo>
                <a:cubicBezTo>
                  <a:pt x="8680" y="17958"/>
                  <a:pt x="13893" y="14316"/>
                  <a:pt x="16506" y="11021"/>
                </a:cubicBezTo>
                <a:cubicBezTo>
                  <a:pt x="19118" y="7741"/>
                  <a:pt x="20757" y="1829"/>
                  <a:pt x="21600" y="0"/>
                </a:cubicBezTo>
              </a:path>
            </a:pathLst>
          </a:custGeom>
          <a:ln w="508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569" name="Line"/>
          <p:cNvSpPr/>
          <p:nvPr/>
        </p:nvSpPr>
        <p:spPr>
          <a:xfrm flipH="1" flipV="1">
            <a:off x="9509125" y="5349875"/>
            <a:ext cx="3175" cy="54102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570" name="Line"/>
          <p:cNvSpPr/>
          <p:nvPr/>
        </p:nvSpPr>
        <p:spPr>
          <a:xfrm>
            <a:off x="3962400" y="10820400"/>
            <a:ext cx="12258675" cy="317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Line"/>
          <p:cNvSpPr/>
          <p:nvPr/>
        </p:nvSpPr>
        <p:spPr>
          <a:xfrm>
            <a:off x="3962400" y="10820400"/>
            <a:ext cx="12369800" cy="317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606" name="Explanation using marg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Explanation using margins</a:t>
            </a:r>
          </a:p>
        </p:txBody>
      </p:sp>
      <p:sp>
        <p:nvSpPr>
          <p:cNvPr id="1607" name="Margin"/>
          <p:cNvSpPr txBox="1"/>
          <p:nvPr/>
        </p:nvSpPr>
        <p:spPr>
          <a:xfrm>
            <a:off x="15274925" y="10963275"/>
            <a:ext cx="2093437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Margin</a:t>
            </a:r>
          </a:p>
        </p:txBody>
      </p:sp>
      <p:grpSp>
        <p:nvGrpSpPr>
          <p:cNvPr id="1612" name="Group"/>
          <p:cNvGrpSpPr/>
          <p:nvPr/>
        </p:nvGrpSpPr>
        <p:grpSpPr>
          <a:xfrm>
            <a:off x="10544175" y="7165975"/>
            <a:ext cx="2101850" cy="3644900"/>
            <a:chOff x="0" y="0"/>
            <a:chExt cx="2101850" cy="3644900"/>
          </a:xfrm>
        </p:grpSpPr>
        <p:sp>
          <p:nvSpPr>
            <p:cNvPr id="1608" name="Rectangle"/>
            <p:cNvSpPr/>
            <p:nvPr/>
          </p:nvSpPr>
          <p:spPr>
            <a:xfrm>
              <a:off x="0" y="625475"/>
              <a:ext cx="520700" cy="3019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09" name="Rectangle"/>
            <p:cNvSpPr/>
            <p:nvPr/>
          </p:nvSpPr>
          <p:spPr>
            <a:xfrm>
              <a:off x="520700" y="0"/>
              <a:ext cx="530225" cy="36449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10" name="Rectangle"/>
            <p:cNvSpPr/>
            <p:nvPr/>
          </p:nvSpPr>
          <p:spPr>
            <a:xfrm>
              <a:off x="1574800" y="2879725"/>
              <a:ext cx="527050" cy="76517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11" name="Rectangle"/>
            <p:cNvSpPr/>
            <p:nvPr/>
          </p:nvSpPr>
          <p:spPr>
            <a:xfrm>
              <a:off x="1050925" y="1460500"/>
              <a:ext cx="523875" cy="21844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sp>
        <p:nvSpPr>
          <p:cNvPr id="1613" name="Line"/>
          <p:cNvSpPr/>
          <p:nvPr/>
        </p:nvSpPr>
        <p:spPr>
          <a:xfrm>
            <a:off x="9601200" y="10820400"/>
            <a:ext cx="5581650" cy="3175"/>
          </a:xfrm>
          <a:prstGeom prst="line">
            <a:avLst/>
          </a:pr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614" name="Line"/>
          <p:cNvSpPr/>
          <p:nvPr/>
        </p:nvSpPr>
        <p:spPr>
          <a:xfrm flipV="1">
            <a:off x="9544050" y="7439025"/>
            <a:ext cx="3175" cy="3371850"/>
          </a:xfrm>
          <a:prstGeom prst="line">
            <a:avLst/>
          </a:pr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615" name="Line"/>
          <p:cNvSpPr/>
          <p:nvPr/>
        </p:nvSpPr>
        <p:spPr>
          <a:xfrm>
            <a:off x="3352800" y="7467600"/>
            <a:ext cx="6181725" cy="3175"/>
          </a:xfrm>
          <a:prstGeom prst="line">
            <a:avLst/>
          </a:pr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616" name="0-1 loss"/>
          <p:cNvSpPr txBox="1"/>
          <p:nvPr/>
        </p:nvSpPr>
        <p:spPr>
          <a:xfrm>
            <a:off x="3505200" y="7620000"/>
            <a:ext cx="2223512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FF2600"/>
              </a:buClr>
              <a:buFont typeface="Times New Roman"/>
              <a:defRPr sz="48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0-1 loss</a:t>
            </a:r>
          </a:p>
        </p:txBody>
      </p:sp>
      <p:sp>
        <p:nvSpPr>
          <p:cNvPr id="1617" name="Line"/>
          <p:cNvSpPr/>
          <p:nvPr/>
        </p:nvSpPr>
        <p:spPr>
          <a:xfrm flipH="1" flipV="1">
            <a:off x="9556750" y="5076825"/>
            <a:ext cx="3175" cy="5638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grpSp>
        <p:nvGrpSpPr>
          <p:cNvPr id="1625" name="Group"/>
          <p:cNvGrpSpPr/>
          <p:nvPr/>
        </p:nvGrpSpPr>
        <p:grpSpPr>
          <a:xfrm>
            <a:off x="4114800" y="8382000"/>
            <a:ext cx="6400800" cy="4876801"/>
            <a:chOff x="0" y="0"/>
            <a:chExt cx="6400800" cy="4876800"/>
          </a:xfrm>
        </p:grpSpPr>
        <p:sp>
          <p:nvSpPr>
            <p:cNvPr id="1618" name="Line"/>
            <p:cNvSpPr/>
            <p:nvPr/>
          </p:nvSpPr>
          <p:spPr>
            <a:xfrm>
              <a:off x="5486400" y="0"/>
              <a:ext cx="91440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619" name="Line"/>
            <p:cNvSpPr/>
            <p:nvPr/>
          </p:nvSpPr>
          <p:spPr>
            <a:xfrm>
              <a:off x="5486400" y="1828800"/>
              <a:ext cx="91440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620" name="Line"/>
            <p:cNvSpPr/>
            <p:nvPr/>
          </p:nvSpPr>
          <p:spPr>
            <a:xfrm>
              <a:off x="5486400" y="914400"/>
              <a:ext cx="91440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1624" name="Group"/>
            <p:cNvGrpSpPr/>
            <p:nvPr/>
          </p:nvGrpSpPr>
          <p:grpSpPr>
            <a:xfrm>
              <a:off x="0" y="2095500"/>
              <a:ext cx="5965788" cy="2781301"/>
              <a:chOff x="0" y="0"/>
              <a:chExt cx="5965787" cy="2781300"/>
            </a:xfrm>
          </p:grpSpPr>
          <p:sp>
            <p:nvSpPr>
              <p:cNvPr id="1621" name="Line"/>
              <p:cNvSpPr/>
              <p:nvPr/>
            </p:nvSpPr>
            <p:spPr>
              <a:xfrm flipH="1">
                <a:off x="4321243" y="0"/>
                <a:ext cx="1644545" cy="723900"/>
              </a:xfrm>
              <a:prstGeom prst="line">
                <a:avLst/>
              </a:prstGeom>
              <a:noFill/>
              <a:ln w="12700" cap="flat">
                <a:solidFill>
                  <a:srgbClr val="434ED6"/>
                </a:solidFill>
                <a:prstDash val="solid"/>
                <a:round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622" name="Rectangle"/>
              <p:cNvSpPr/>
              <p:nvPr/>
            </p:nvSpPr>
            <p:spPr>
              <a:xfrm>
                <a:off x="0" y="495300"/>
                <a:ext cx="4168775" cy="2286001"/>
              </a:xfrm>
              <a:prstGeom prst="rect">
                <a:avLst/>
              </a:prstGeom>
              <a:solidFill>
                <a:srgbClr val="D6D7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endParaRPr/>
              </a:p>
            </p:txBody>
          </p:sp>
          <p:sp>
            <p:nvSpPr>
              <p:cNvPr id="1623" name="No examples with small margins!!"/>
              <p:cNvSpPr txBox="1"/>
              <p:nvPr/>
            </p:nvSpPr>
            <p:spPr>
              <a:xfrm>
                <a:off x="1587" y="495300"/>
                <a:ext cx="4165601" cy="22728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1600" tIns="101600" rIns="101600" bIns="101600" numCol="1" anchor="t">
                <a:spAutoFit/>
              </a:bodyPr>
              <a:lstStyle>
                <a:lvl1pPr marL="81279" marR="81279" algn="ctr" defTabSz="1828800">
                  <a:buClr>
                    <a:srgbClr val="434ED6"/>
                  </a:buClr>
                  <a:buFont typeface="Times New Roman"/>
                  <a:defRPr sz="4800">
                    <a:solidFill>
                      <a:srgbClr val="434ED6"/>
                    </a:solidFill>
                    <a:uFill>
                      <a:solidFill>
                        <a:srgbClr val="434ED6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lvl1pPr>
              </a:lstStyle>
              <a:p>
                <a:r>
                  <a:t>No examples with small margins!!</a:t>
                </a:r>
              </a:p>
            </p:txBody>
          </p:sp>
        </p:grpSp>
      </p:grpSp>
      <p:sp>
        <p:nvSpPr>
          <p:cNvPr id="1626" name="Line"/>
          <p:cNvSpPr/>
          <p:nvPr/>
        </p:nvSpPr>
        <p:spPr>
          <a:xfrm flipH="1">
            <a:off x="8229600" y="4876800"/>
            <a:ext cx="6965950" cy="5721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86" y="21316"/>
                  <a:pt x="3171" y="21490"/>
                  <a:pt x="5925" y="19724"/>
                </a:cubicBezTo>
                <a:cubicBezTo>
                  <a:pt x="8680" y="17958"/>
                  <a:pt x="13893" y="14316"/>
                  <a:pt x="16506" y="11021"/>
                </a:cubicBezTo>
                <a:cubicBezTo>
                  <a:pt x="19118" y="7741"/>
                  <a:pt x="20757" y="1829"/>
                  <a:pt x="21600" y="0"/>
                </a:cubicBezTo>
              </a:path>
            </a:pathLst>
          </a:custGeom>
          <a:ln w="508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grpSp>
        <p:nvGrpSpPr>
          <p:cNvPr id="1629" name="Group"/>
          <p:cNvGrpSpPr/>
          <p:nvPr/>
        </p:nvGrpSpPr>
        <p:grpSpPr>
          <a:xfrm>
            <a:off x="9601200" y="11125200"/>
            <a:ext cx="914400" cy="1219200"/>
            <a:chOff x="0" y="0"/>
            <a:chExt cx="914400" cy="1219200"/>
          </a:xfrm>
        </p:grpSpPr>
        <p:pic>
          <p:nvPicPr>
            <p:cNvPr id="1627" name="image.pdf" descr="image.pd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04800"/>
              <a:ext cx="847725" cy="9144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628" name="Line"/>
            <p:cNvSpPr/>
            <p:nvPr/>
          </p:nvSpPr>
          <p:spPr>
            <a:xfrm>
              <a:off x="0" y="0"/>
              <a:ext cx="914400" cy="317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5" grpId="1" animBg="1" advAuto="0"/>
      <p:bldP spid="1629" grpId="2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Minimizing error using loss functions on margin"/>
          <p:cNvSpPr txBox="1">
            <a:spLocks noGrp="1"/>
          </p:cNvSpPr>
          <p:nvPr>
            <p:ph type="title"/>
          </p:nvPr>
        </p:nvSpPr>
        <p:spPr>
          <a:xfrm>
            <a:off x="4368800" y="101600"/>
            <a:ext cx="15544800" cy="3860800"/>
          </a:xfrm>
          <a:prstGeom prst="rect">
            <a:avLst/>
          </a:prstGeom>
        </p:spPr>
        <p:txBody>
          <a:bodyPr/>
          <a:lstStyle/>
          <a:p>
            <a:r>
              <a:t>Minimizing error using loss functions on margin</a:t>
            </a:r>
          </a:p>
        </p:txBody>
      </p:sp>
      <p:sp>
        <p:nvSpPr>
          <p:cNvPr id="1632" name="Loss"/>
          <p:cNvSpPr txBox="1"/>
          <p:nvPr/>
        </p:nvSpPr>
        <p:spPr>
          <a:xfrm>
            <a:off x="11734800" y="4876800"/>
            <a:ext cx="1461513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Loss</a:t>
            </a:r>
          </a:p>
        </p:txBody>
      </p:sp>
      <p:grpSp>
        <p:nvGrpSpPr>
          <p:cNvPr id="1650" name="Group"/>
          <p:cNvGrpSpPr/>
          <p:nvPr/>
        </p:nvGrpSpPr>
        <p:grpSpPr>
          <a:xfrm>
            <a:off x="6985000" y="4267200"/>
            <a:ext cx="10563225" cy="9804400"/>
            <a:chOff x="0" y="0"/>
            <a:chExt cx="10563225" cy="9804400"/>
          </a:xfrm>
        </p:grpSpPr>
        <p:sp>
          <p:nvSpPr>
            <p:cNvPr id="1633" name="Correct"/>
            <p:cNvSpPr/>
            <p:nvPr/>
          </p:nvSpPr>
          <p:spPr>
            <a:xfrm>
              <a:off x="6731000" y="853440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Correct</a:t>
              </a:r>
            </a:p>
          </p:txBody>
        </p:sp>
        <p:sp>
          <p:nvSpPr>
            <p:cNvPr id="1634" name="Line"/>
            <p:cNvSpPr/>
            <p:nvPr/>
          </p:nvSpPr>
          <p:spPr>
            <a:xfrm flipH="1" flipV="1">
              <a:off x="4521200" y="0"/>
              <a:ext cx="3175" cy="6858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635" name="Margin"/>
            <p:cNvSpPr/>
            <p:nvPr/>
          </p:nvSpPr>
          <p:spPr>
            <a:xfrm>
              <a:off x="9293225" y="7038975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Margin</a:t>
              </a:r>
            </a:p>
          </p:txBody>
        </p:sp>
        <p:sp>
          <p:nvSpPr>
            <p:cNvPr id="1636" name="Line"/>
            <p:cNvSpPr/>
            <p:nvPr/>
          </p:nvSpPr>
          <p:spPr>
            <a:xfrm>
              <a:off x="0" y="6927850"/>
              <a:ext cx="10163175" cy="31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637" name="Rectangle"/>
            <p:cNvSpPr/>
            <p:nvPr/>
          </p:nvSpPr>
          <p:spPr>
            <a:xfrm>
              <a:off x="1727200" y="6702425"/>
              <a:ext cx="431800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38" name="Rectangle"/>
            <p:cNvSpPr/>
            <p:nvPr/>
          </p:nvSpPr>
          <p:spPr>
            <a:xfrm>
              <a:off x="3457575" y="6702425"/>
              <a:ext cx="431800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39" name="Rectangle"/>
            <p:cNvSpPr/>
            <p:nvPr/>
          </p:nvSpPr>
          <p:spPr>
            <a:xfrm>
              <a:off x="4540250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40" name="Rectangle"/>
            <p:cNvSpPr/>
            <p:nvPr/>
          </p:nvSpPr>
          <p:spPr>
            <a:xfrm>
              <a:off x="4972050" y="5584825"/>
              <a:ext cx="434975" cy="13430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41" name="Rectangle"/>
            <p:cNvSpPr/>
            <p:nvPr/>
          </p:nvSpPr>
          <p:spPr>
            <a:xfrm>
              <a:off x="7566025" y="6702425"/>
              <a:ext cx="434975" cy="225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42" name="Rectangle"/>
            <p:cNvSpPr/>
            <p:nvPr/>
          </p:nvSpPr>
          <p:spPr>
            <a:xfrm>
              <a:off x="5407025" y="6032500"/>
              <a:ext cx="428625" cy="89535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43" name="Rectangle"/>
            <p:cNvSpPr/>
            <p:nvPr/>
          </p:nvSpPr>
          <p:spPr>
            <a:xfrm>
              <a:off x="5835650" y="5248275"/>
              <a:ext cx="434975" cy="167957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44" name="Rectangle"/>
            <p:cNvSpPr/>
            <p:nvPr/>
          </p:nvSpPr>
          <p:spPr>
            <a:xfrm>
              <a:off x="6702425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45" name="Rectangle"/>
            <p:cNvSpPr/>
            <p:nvPr/>
          </p:nvSpPr>
          <p:spPr>
            <a:xfrm>
              <a:off x="6270625" y="6032500"/>
              <a:ext cx="431800" cy="89535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46" name="Rectangle"/>
            <p:cNvSpPr/>
            <p:nvPr/>
          </p:nvSpPr>
          <p:spPr>
            <a:xfrm>
              <a:off x="8001000" y="6369050"/>
              <a:ext cx="431800" cy="5588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47" name="Line"/>
            <p:cNvSpPr/>
            <p:nvPr/>
          </p:nvSpPr>
          <p:spPr>
            <a:xfrm rot="5400000" flipH="1">
              <a:off x="6591276" y="5492567"/>
              <a:ext cx="558801" cy="432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48" name="Line"/>
            <p:cNvSpPr/>
            <p:nvPr/>
          </p:nvSpPr>
          <p:spPr>
            <a:xfrm rot="5400000" flipH="1">
              <a:off x="2006576" y="5156017"/>
              <a:ext cx="558801" cy="432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49" name="Mistakes"/>
            <p:cNvSpPr/>
            <p:nvPr/>
          </p:nvSpPr>
          <p:spPr>
            <a:xfrm>
              <a:off x="1362075" y="7712075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C79"/>
                </a:buClr>
                <a:buFont typeface="Times New Roman"/>
                <a:defRPr sz="4800">
                  <a:solidFill>
                    <a:srgbClr val="FF2C79"/>
                  </a:solidFill>
                  <a:uFill>
                    <a:solidFill>
                      <a:srgbClr val="FF2C7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Mistakes</a:t>
              </a:r>
            </a:p>
          </p:txBody>
        </p:sp>
      </p:grpSp>
      <p:grpSp>
        <p:nvGrpSpPr>
          <p:cNvPr id="1653" name="Group"/>
          <p:cNvGrpSpPr/>
          <p:nvPr/>
        </p:nvGrpSpPr>
        <p:grpSpPr>
          <a:xfrm>
            <a:off x="3657600" y="6400800"/>
            <a:ext cx="14935201" cy="4797426"/>
            <a:chOff x="0" y="0"/>
            <a:chExt cx="14935199" cy="4797425"/>
          </a:xfrm>
        </p:grpSpPr>
        <p:sp>
          <p:nvSpPr>
            <p:cNvPr id="1651" name="Line"/>
            <p:cNvSpPr/>
            <p:nvPr/>
          </p:nvSpPr>
          <p:spPr>
            <a:xfrm flipH="1">
              <a:off x="1219200" y="7766"/>
              <a:ext cx="13716000" cy="478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1" extrusionOk="0">
                  <a:moveTo>
                    <a:pt x="0" y="20901"/>
                  </a:moveTo>
                  <a:cubicBezTo>
                    <a:pt x="1029" y="20535"/>
                    <a:pt x="4436" y="20342"/>
                    <a:pt x="6213" y="18704"/>
                  </a:cubicBezTo>
                  <a:cubicBezTo>
                    <a:pt x="7990" y="17067"/>
                    <a:pt x="9169" y="13986"/>
                    <a:pt x="10670" y="11057"/>
                  </a:cubicBezTo>
                  <a:cubicBezTo>
                    <a:pt x="12170" y="8128"/>
                    <a:pt x="13402" y="2962"/>
                    <a:pt x="15224" y="1132"/>
                  </a:cubicBezTo>
                  <a:cubicBezTo>
                    <a:pt x="17046" y="-699"/>
                    <a:pt x="20270" y="298"/>
                    <a:pt x="21600" y="74"/>
                  </a:cubicBezTo>
                </a:path>
              </a:pathLst>
            </a:custGeom>
            <a:noFill/>
            <a:ln w="50800" cap="flat">
              <a:solidFill>
                <a:srgbClr val="FFAFFF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52" name="Brownboost"/>
            <p:cNvSpPr txBox="1"/>
            <p:nvPr/>
          </p:nvSpPr>
          <p:spPr>
            <a:xfrm>
              <a:off x="0" y="0"/>
              <a:ext cx="3277613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AFFF"/>
                </a:buClr>
                <a:buFont typeface="Times New Roman"/>
                <a:defRPr sz="4800">
                  <a:solidFill>
                    <a:srgbClr val="FFAFFF"/>
                  </a:solidFill>
                  <a:uFill>
                    <a:solidFill>
                      <a:srgbClr val="FFAFFF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Brownboost</a:t>
              </a:r>
            </a:p>
          </p:txBody>
        </p:sp>
      </p:grpSp>
      <p:grpSp>
        <p:nvGrpSpPr>
          <p:cNvPr id="1656" name="Group"/>
          <p:cNvGrpSpPr/>
          <p:nvPr/>
        </p:nvGrpSpPr>
        <p:grpSpPr>
          <a:xfrm>
            <a:off x="3048000" y="4114800"/>
            <a:ext cx="15430501" cy="7029450"/>
            <a:chOff x="0" y="0"/>
            <a:chExt cx="15430499" cy="7029450"/>
          </a:xfrm>
        </p:grpSpPr>
        <p:sp>
          <p:nvSpPr>
            <p:cNvPr id="1654" name="Line"/>
            <p:cNvSpPr/>
            <p:nvPr/>
          </p:nvSpPr>
          <p:spPr>
            <a:xfrm flipH="1">
              <a:off x="4419600" y="0"/>
              <a:ext cx="11010900" cy="7029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282" y="21342"/>
                    <a:pt x="5527" y="21206"/>
                    <a:pt x="7740" y="20053"/>
                  </a:cubicBezTo>
                  <a:cubicBezTo>
                    <a:pt x="9954" y="18900"/>
                    <a:pt x="11590" y="16787"/>
                    <a:pt x="13292" y="14667"/>
                  </a:cubicBezTo>
                  <a:cubicBezTo>
                    <a:pt x="14994" y="12547"/>
                    <a:pt x="16570" y="9776"/>
                    <a:pt x="17953" y="7334"/>
                  </a:cubicBezTo>
                  <a:cubicBezTo>
                    <a:pt x="19336" y="4892"/>
                    <a:pt x="20840" y="1525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55" name="Logitboost…"/>
            <p:cNvSpPr txBox="1"/>
            <p:nvPr/>
          </p:nvSpPr>
          <p:spPr>
            <a:xfrm>
              <a:off x="0" y="254000"/>
              <a:ext cx="5155823" cy="15743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/>
            <a:p>
              <a:pPr marL="81279" marR="81279" defTabSz="1828800">
                <a:buClr>
                  <a:srgbClr val="00D2A9"/>
                </a:buClr>
                <a:buFont typeface="Times New Roman"/>
                <a:defRPr sz="4800">
                  <a:solidFill>
                    <a:srgbClr val="00D2A9"/>
                  </a:solidFill>
                  <a:uFill>
                    <a:solidFill>
                      <a:srgbClr val="00D2A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Logitboost</a:t>
              </a:r>
            </a:p>
            <a:p>
              <a:pPr marL="81279" marR="81279" defTabSz="1828800">
                <a:buClr>
                  <a:srgbClr val="00D2A9"/>
                </a:buClr>
                <a:buFont typeface="Times New Roman"/>
                <a:defRPr sz="4800">
                  <a:solidFill>
                    <a:srgbClr val="00D2A9"/>
                  </a:solidFill>
                  <a:uFill>
                    <a:solidFill>
                      <a:srgbClr val="00D2A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(logistic regression)</a:t>
              </a:r>
            </a:p>
          </p:txBody>
        </p:sp>
      </p:grpSp>
      <p:grpSp>
        <p:nvGrpSpPr>
          <p:cNvPr id="1660" name="Group"/>
          <p:cNvGrpSpPr/>
          <p:nvPr/>
        </p:nvGrpSpPr>
        <p:grpSpPr>
          <a:xfrm>
            <a:off x="9550400" y="3035300"/>
            <a:ext cx="8988426" cy="8153400"/>
            <a:chOff x="0" y="0"/>
            <a:chExt cx="8988424" cy="8153400"/>
          </a:xfrm>
        </p:grpSpPr>
        <p:sp>
          <p:nvSpPr>
            <p:cNvPr id="1657" name="Line"/>
            <p:cNvSpPr/>
            <p:nvPr/>
          </p:nvSpPr>
          <p:spPr>
            <a:xfrm flipH="1">
              <a:off x="457200" y="1066800"/>
              <a:ext cx="8531225" cy="708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654" y="21344"/>
                    <a:pt x="7132" y="21209"/>
                    <a:pt x="9989" y="20065"/>
                  </a:cubicBezTo>
                  <a:cubicBezTo>
                    <a:pt x="12846" y="18921"/>
                    <a:pt x="15383" y="16740"/>
                    <a:pt x="17154" y="14722"/>
                  </a:cubicBezTo>
                  <a:cubicBezTo>
                    <a:pt x="18926" y="12704"/>
                    <a:pt x="19868" y="10409"/>
                    <a:pt x="20606" y="7958"/>
                  </a:cubicBezTo>
                  <a:cubicBezTo>
                    <a:pt x="21345" y="5507"/>
                    <a:pt x="21391" y="1656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58" name="Adaboost ="/>
            <p:cNvSpPr txBox="1"/>
            <p:nvPr/>
          </p:nvSpPr>
          <p:spPr>
            <a:xfrm>
              <a:off x="0" y="152400"/>
              <a:ext cx="3129975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Adaboost =</a:t>
              </a:r>
            </a:p>
          </p:txBody>
        </p:sp>
        <p:pic>
          <p:nvPicPr>
            <p:cNvPr id="1659" name="image.pdf" descr="image.pd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0"/>
              <a:ext cx="2590800" cy="1152526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1665" name="Group"/>
          <p:cNvGrpSpPr/>
          <p:nvPr/>
        </p:nvGrpSpPr>
        <p:grpSpPr>
          <a:xfrm>
            <a:off x="3949700" y="8216900"/>
            <a:ext cx="12471400" cy="3000375"/>
            <a:chOff x="0" y="0"/>
            <a:chExt cx="12471400" cy="3000375"/>
          </a:xfrm>
        </p:grpSpPr>
        <p:sp>
          <p:nvSpPr>
            <p:cNvPr id="1661" name="Line"/>
            <p:cNvSpPr/>
            <p:nvPr/>
          </p:nvSpPr>
          <p:spPr>
            <a:xfrm>
              <a:off x="7581900" y="2997200"/>
              <a:ext cx="488950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662" name="Line"/>
            <p:cNvSpPr/>
            <p:nvPr/>
          </p:nvSpPr>
          <p:spPr>
            <a:xfrm flipV="1">
              <a:off x="7556500" y="530225"/>
              <a:ext cx="3175" cy="246062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663" name="Line"/>
            <p:cNvSpPr/>
            <p:nvPr/>
          </p:nvSpPr>
          <p:spPr>
            <a:xfrm>
              <a:off x="2387600" y="520700"/>
              <a:ext cx="518160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664" name="0-1 loss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600"/>
                </a:buClr>
                <a:buFont typeface="Times New Roman"/>
                <a:defRPr sz="4800">
                  <a:solidFill>
                    <a:srgbClr val="FF2600"/>
                  </a:solidFill>
                  <a:uFill>
                    <a:solidFill>
                      <a:srgbClr val="FF26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0-1 loss</a:t>
              </a:r>
            </a:p>
          </p:txBody>
        </p:sp>
      </p:grpSp>
      <p:grpSp>
        <p:nvGrpSpPr>
          <p:cNvPr id="1668" name="Group"/>
          <p:cNvGrpSpPr/>
          <p:nvPr/>
        </p:nvGrpSpPr>
        <p:grpSpPr>
          <a:xfrm>
            <a:off x="5410200" y="3048000"/>
            <a:ext cx="14706601" cy="8178800"/>
            <a:chOff x="0" y="0"/>
            <a:chExt cx="14706599" cy="8178800"/>
          </a:xfrm>
        </p:grpSpPr>
        <p:sp>
          <p:nvSpPr>
            <p:cNvPr id="1666" name="Line"/>
            <p:cNvSpPr/>
            <p:nvPr/>
          </p:nvSpPr>
          <p:spPr>
            <a:xfrm>
              <a:off x="2184400" y="1143000"/>
              <a:ext cx="12522200" cy="7035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471" y="21600"/>
                  </a:lnTo>
                  <a:lnTo>
                    <a:pt x="21600" y="21600"/>
                  </a:lnTo>
                </a:path>
              </a:pathLst>
            </a:custGeom>
            <a:noFill/>
            <a:ln w="76200" cap="flat">
              <a:solidFill>
                <a:srgbClr val="001E57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algn="ctr" defTabSz="1168400">
                <a:defRPr sz="8400">
                  <a:latin typeface="+mj-lt"/>
                  <a:ea typeface="+mj-ea"/>
                  <a:cs typeface="+mj-cs"/>
                  <a:sym typeface="Gill Sans"/>
                </a:defRPr>
              </a:pPr>
              <a:endParaRPr/>
            </a:p>
          </p:txBody>
        </p:sp>
        <p:sp>
          <p:nvSpPr>
            <p:cNvPr id="1667" name="Hinge-Loss"/>
            <p:cNvSpPr txBox="1"/>
            <p:nvPr/>
          </p:nvSpPr>
          <p:spPr>
            <a:xfrm>
              <a:off x="0" y="0"/>
              <a:ext cx="3141584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D2A9"/>
                </a:buClr>
                <a:buFont typeface="Times New Roman"/>
                <a:defRPr sz="4800">
                  <a:solidFill>
                    <a:srgbClr val="11053B"/>
                  </a:solidFill>
                  <a:uFill>
                    <a:solidFill>
                      <a:srgbClr val="11053B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Hinge-Loss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2" grpId="1" animBg="1" advAuto="0"/>
      <p:bldP spid="1653" grpId="6" animBg="1" advAuto="0"/>
      <p:bldP spid="1656" grpId="5" animBg="1" advAuto="0"/>
      <p:bldP spid="1660" grpId="3" animBg="1" advAuto="0"/>
      <p:bldP spid="1665" grpId="2" animBg="1" advAuto="0"/>
      <p:bldP spid="1668" grpId="4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Experimental Evid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Experimental Evidence</a:t>
            </a:r>
          </a:p>
        </p:txBody>
      </p:sp>
      <p:pic>
        <p:nvPicPr>
          <p:cNvPr id="1671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657600"/>
            <a:ext cx="12315825" cy="921385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Theor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Theorem</a:t>
            </a:r>
          </a:p>
        </p:txBody>
      </p:sp>
      <p:pic>
        <p:nvPicPr>
          <p:cNvPr id="1674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00" y="3352800"/>
            <a:ext cx="4476750" cy="876300"/>
          </a:xfrm>
          <a:prstGeom prst="rect">
            <a:avLst/>
          </a:prstGeom>
          <a:ln w="25400">
            <a:miter lim="400000"/>
          </a:ln>
        </p:spPr>
      </p:pic>
      <p:pic>
        <p:nvPicPr>
          <p:cNvPr id="1675" name="image.png" descr="imag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7010400"/>
            <a:ext cx="857250" cy="1162050"/>
          </a:xfrm>
          <a:prstGeom prst="rect">
            <a:avLst/>
          </a:prstGeom>
          <a:ln w="25400">
            <a:miter lim="400000"/>
          </a:ln>
        </p:spPr>
      </p:pic>
      <p:pic>
        <p:nvPicPr>
          <p:cNvPr id="1676" name="image.png" descr="image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9144000"/>
            <a:ext cx="3619500" cy="1924050"/>
          </a:xfrm>
          <a:prstGeom prst="rect">
            <a:avLst/>
          </a:prstGeom>
          <a:ln w="25400">
            <a:miter lim="400000"/>
          </a:ln>
        </p:spPr>
      </p:pic>
      <p:sp>
        <p:nvSpPr>
          <p:cNvPr id="1677" name="For any convex combination and any threshold"/>
          <p:cNvSpPr txBox="1"/>
          <p:nvPr/>
        </p:nvSpPr>
        <p:spPr>
          <a:xfrm>
            <a:off x="3810000" y="3352800"/>
            <a:ext cx="11788101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For any convex combination and any threshold</a:t>
            </a:r>
          </a:p>
        </p:txBody>
      </p:sp>
      <p:grpSp>
        <p:nvGrpSpPr>
          <p:cNvPr id="1681" name="Group"/>
          <p:cNvGrpSpPr/>
          <p:nvPr/>
        </p:nvGrpSpPr>
        <p:grpSpPr>
          <a:xfrm>
            <a:off x="3962400" y="5791200"/>
            <a:ext cx="6572250" cy="2305050"/>
            <a:chOff x="0" y="0"/>
            <a:chExt cx="6572250" cy="2305050"/>
          </a:xfrm>
        </p:grpSpPr>
        <p:pic>
          <p:nvPicPr>
            <p:cNvPr id="1678" name="image.png" descr="image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19200"/>
              <a:ext cx="6572250" cy="108585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679" name="Probability of mistake"/>
            <p:cNvSpPr txBox="1"/>
            <p:nvPr/>
          </p:nvSpPr>
          <p:spPr>
            <a:xfrm>
              <a:off x="304800" y="0"/>
              <a:ext cx="5715120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Probability of mistake</a:t>
              </a:r>
            </a:p>
          </p:txBody>
        </p:sp>
        <p:sp>
          <p:nvSpPr>
            <p:cNvPr id="1680" name="Line"/>
            <p:cNvSpPr/>
            <p:nvPr/>
          </p:nvSpPr>
          <p:spPr>
            <a:xfrm rot="5400000">
              <a:off x="3124200" y="-2057400"/>
              <a:ext cx="457200" cy="640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460"/>
                    <a:pt x="10800" y="1028"/>
                  </a:cubicBezTo>
                  <a:lnTo>
                    <a:pt x="10800" y="9772"/>
                  </a:lnTo>
                  <a:cubicBezTo>
                    <a:pt x="10800" y="10340"/>
                    <a:pt x="5965" y="10800"/>
                    <a:pt x="0" y="10800"/>
                  </a:cubicBezTo>
                  <a:cubicBezTo>
                    <a:pt x="5965" y="10800"/>
                    <a:pt x="10800" y="11260"/>
                    <a:pt x="10800" y="11828"/>
                  </a:cubicBezTo>
                  <a:lnTo>
                    <a:pt x="10800" y="20572"/>
                  </a:lnTo>
                  <a:cubicBezTo>
                    <a:pt x="10800" y="21140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grpSp>
        <p:nvGrpSpPr>
          <p:cNvPr id="1685" name="Group"/>
          <p:cNvGrpSpPr/>
          <p:nvPr/>
        </p:nvGrpSpPr>
        <p:grpSpPr>
          <a:xfrm>
            <a:off x="11125200" y="4876800"/>
            <a:ext cx="7391400" cy="3124200"/>
            <a:chOff x="0" y="0"/>
            <a:chExt cx="7391400" cy="3124200"/>
          </a:xfrm>
        </p:grpSpPr>
        <p:pic>
          <p:nvPicPr>
            <p:cNvPr id="1682" name="image.png" descr="image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981200"/>
              <a:ext cx="7391400" cy="11430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683" name="Fraction of  training example…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/>
            <a:p>
              <a: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Fraction of  training example</a:t>
              </a:r>
            </a:p>
            <a:p>
              <a: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 with small margin</a:t>
              </a:r>
            </a:p>
          </p:txBody>
        </p:sp>
        <p:sp>
          <p:nvSpPr>
            <p:cNvPr id="1684" name="Line"/>
            <p:cNvSpPr/>
            <p:nvPr/>
          </p:nvSpPr>
          <p:spPr>
            <a:xfrm rot="5400000">
              <a:off x="3581400" y="-1600200"/>
              <a:ext cx="457200" cy="7010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460"/>
                    <a:pt x="10800" y="1028"/>
                  </a:cubicBezTo>
                  <a:lnTo>
                    <a:pt x="10800" y="9772"/>
                  </a:lnTo>
                  <a:cubicBezTo>
                    <a:pt x="10800" y="10340"/>
                    <a:pt x="5965" y="10800"/>
                    <a:pt x="0" y="10800"/>
                  </a:cubicBezTo>
                  <a:cubicBezTo>
                    <a:pt x="5965" y="10800"/>
                    <a:pt x="10800" y="11260"/>
                    <a:pt x="10800" y="11828"/>
                  </a:cubicBezTo>
                  <a:lnTo>
                    <a:pt x="10800" y="20572"/>
                  </a:lnTo>
                  <a:cubicBezTo>
                    <a:pt x="10800" y="21140"/>
                    <a:pt x="15635" y="21600"/>
                    <a:pt x="21600" y="21600"/>
                  </a:cubicBezTo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grpSp>
        <p:nvGrpSpPr>
          <p:cNvPr id="1689" name="Group"/>
          <p:cNvGrpSpPr/>
          <p:nvPr/>
        </p:nvGrpSpPr>
        <p:grpSpPr>
          <a:xfrm>
            <a:off x="10515600" y="3352800"/>
            <a:ext cx="8382000" cy="7467600"/>
            <a:chOff x="0" y="0"/>
            <a:chExt cx="8382000" cy="7467600"/>
          </a:xfrm>
        </p:grpSpPr>
        <p:sp>
          <p:nvSpPr>
            <p:cNvPr id="1686" name="Oval"/>
            <p:cNvSpPr/>
            <p:nvPr/>
          </p:nvSpPr>
          <p:spPr>
            <a:xfrm>
              <a:off x="7772400" y="0"/>
              <a:ext cx="609600" cy="762000"/>
            </a:xfrm>
            <a:prstGeom prst="ellipse">
              <a:avLst/>
            </a:prstGeom>
            <a:noFill/>
            <a:ln w="50800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87" name="Oval"/>
            <p:cNvSpPr/>
            <p:nvPr/>
          </p:nvSpPr>
          <p:spPr>
            <a:xfrm>
              <a:off x="0" y="6705600"/>
              <a:ext cx="609600" cy="762000"/>
            </a:xfrm>
            <a:prstGeom prst="ellipse">
              <a:avLst/>
            </a:prstGeom>
            <a:noFill/>
            <a:ln w="50800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688" name="Oval"/>
            <p:cNvSpPr/>
            <p:nvPr/>
          </p:nvSpPr>
          <p:spPr>
            <a:xfrm>
              <a:off x="7315200" y="3810000"/>
              <a:ext cx="609600" cy="762000"/>
            </a:xfrm>
            <a:prstGeom prst="ellipse">
              <a:avLst/>
            </a:prstGeom>
            <a:noFill/>
            <a:ln w="50800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grpSp>
        <p:nvGrpSpPr>
          <p:cNvPr id="1692" name="Group"/>
          <p:cNvGrpSpPr/>
          <p:nvPr/>
        </p:nvGrpSpPr>
        <p:grpSpPr>
          <a:xfrm>
            <a:off x="4114800" y="8077200"/>
            <a:ext cx="6858001" cy="1371600"/>
            <a:chOff x="0" y="0"/>
            <a:chExt cx="6857999" cy="1371600"/>
          </a:xfrm>
        </p:grpSpPr>
        <p:sp>
          <p:nvSpPr>
            <p:cNvPr id="1690" name="Size of training sample"/>
            <p:cNvSpPr txBox="1"/>
            <p:nvPr/>
          </p:nvSpPr>
          <p:spPr>
            <a:xfrm>
              <a:off x="0" y="0"/>
              <a:ext cx="5934492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Size of training sample</a:t>
              </a:r>
            </a:p>
          </p:txBody>
        </p:sp>
        <p:sp>
          <p:nvSpPr>
            <p:cNvPr id="1691" name="Line"/>
            <p:cNvSpPr/>
            <p:nvPr/>
          </p:nvSpPr>
          <p:spPr>
            <a:xfrm>
              <a:off x="5791200" y="609600"/>
              <a:ext cx="1066800" cy="7620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695" name="Group"/>
          <p:cNvGrpSpPr/>
          <p:nvPr/>
        </p:nvGrpSpPr>
        <p:grpSpPr>
          <a:xfrm>
            <a:off x="3352800" y="9906000"/>
            <a:ext cx="7366000" cy="2247404"/>
            <a:chOff x="0" y="0"/>
            <a:chExt cx="7366000" cy="2247403"/>
          </a:xfrm>
        </p:grpSpPr>
        <p:sp>
          <p:nvSpPr>
            <p:cNvPr id="1693" name="VC dimension of weak rules"/>
            <p:cNvSpPr txBox="1"/>
            <p:nvPr/>
          </p:nvSpPr>
          <p:spPr>
            <a:xfrm>
              <a:off x="0" y="1371600"/>
              <a:ext cx="7366000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VC dimension of weak rules</a:t>
              </a:r>
            </a:p>
          </p:txBody>
        </p:sp>
        <p:sp>
          <p:nvSpPr>
            <p:cNvPr id="1694" name="Line"/>
            <p:cNvSpPr/>
            <p:nvPr/>
          </p:nvSpPr>
          <p:spPr>
            <a:xfrm flipV="1">
              <a:off x="5791200" y="0"/>
              <a:ext cx="1219200" cy="15240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696" name="No dependence on number…"/>
          <p:cNvSpPr txBox="1"/>
          <p:nvPr/>
        </p:nvSpPr>
        <p:spPr>
          <a:xfrm>
            <a:off x="13074650" y="9074150"/>
            <a:ext cx="6860700" cy="2272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/>
          <a:p>
            <a:pPr marL="81279" marR="81279" defTabSz="1828800">
              <a:buClr>
                <a:srgbClr val="FF40FF"/>
              </a:buClr>
              <a:buFont typeface="Times New Roman"/>
              <a:defRPr sz="4800">
                <a:solidFill>
                  <a:srgbClr val="FF40FF"/>
                </a:solidFill>
                <a:effectLst>
                  <a:outerShdw blurRad="12700" dist="25400" dir="2700000" rotWithShape="0">
                    <a:srgbClr val="CBCBCB"/>
                  </a:outerShdw>
                </a:effectLst>
                <a:uFill>
                  <a:solidFill>
                    <a:srgbClr val="FF40FF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No dependence on number</a:t>
            </a:r>
          </a:p>
          <a:p>
            <a:pPr marL="81279" marR="81279" defTabSz="1828800">
              <a:buClr>
                <a:srgbClr val="FF40FF"/>
              </a:buClr>
              <a:buFont typeface="Times New Roman"/>
              <a:defRPr sz="4800">
                <a:solidFill>
                  <a:srgbClr val="FF40FF"/>
                </a:solidFill>
                <a:effectLst>
                  <a:outerShdw blurRad="12700" dist="25400" dir="2700000" rotWithShape="0">
                    <a:srgbClr val="CBCBCB"/>
                  </a:outerShdw>
                </a:effectLst>
                <a:uFill>
                  <a:solidFill>
                    <a:srgbClr val="FF40FF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 of weak rules </a:t>
            </a:r>
          </a:p>
          <a:p>
            <a:pPr marL="81279" marR="81279" defTabSz="1828800">
              <a:buClr>
                <a:srgbClr val="FF40FF"/>
              </a:buClr>
              <a:buFont typeface="Times New Roman"/>
              <a:defRPr sz="4800">
                <a:solidFill>
                  <a:srgbClr val="FF40FF"/>
                </a:solidFill>
                <a:effectLst>
                  <a:outerShdw blurRad="12700" dist="25400" dir="2700000" rotWithShape="0">
                    <a:srgbClr val="CBCBCB"/>
                  </a:outerShdw>
                </a:effectLst>
                <a:uFill>
                  <a:solidFill>
                    <a:srgbClr val="FF40FF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that are combined!!!</a:t>
            </a:r>
          </a:p>
        </p:txBody>
      </p:sp>
      <p:sp>
        <p:nvSpPr>
          <p:cNvPr id="1697" name="Schapire, Freund, Bartlett &amp; Lee…"/>
          <p:cNvSpPr txBox="1"/>
          <p:nvPr/>
        </p:nvSpPr>
        <p:spPr>
          <a:xfrm>
            <a:off x="14782800" y="1828800"/>
            <a:ext cx="5636538" cy="112573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/>
          <a:p>
            <a:pPr marL="81279" marR="81279" defTabSz="1828800">
              <a:buClr>
                <a:srgbClr val="434ED6"/>
              </a:buClr>
              <a:buFont typeface="Times New Roman"/>
              <a:defRPr sz="32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Schapire, Freund, Bartlett &amp; Lee</a:t>
            </a:r>
          </a:p>
          <a:p>
            <a:pPr marL="81279" marR="81279" defTabSz="1828800">
              <a:buClr>
                <a:srgbClr val="434ED6"/>
              </a:buClr>
              <a:buFont typeface="Times New Roman"/>
              <a:defRPr sz="32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Annals of stat. 98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4" grpId="2" animBg="1" advAuto="0"/>
      <p:bldP spid="1675" grpId="4" animBg="1" advAuto="0"/>
      <p:bldP spid="1676" grpId="6" animBg="1" advAuto="0"/>
      <p:bldP spid="1677" grpId="1" animBg="1" advAuto="0"/>
      <p:bldP spid="1681" grpId="3" animBg="1" advAuto="0"/>
      <p:bldP spid="1685" grpId="5" animBg="1" advAuto="0"/>
      <p:bldP spid="1689" grpId="9" animBg="1" advAuto="0"/>
      <p:bldP spid="1692" grpId="7" animBg="1" advAuto="0"/>
      <p:bldP spid="1695" grpId="8" animBg="1" advAuto="0"/>
      <p:bldP spid="1696" grpId="1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Line"/>
          <p:cNvSpPr/>
          <p:nvPr/>
        </p:nvSpPr>
        <p:spPr>
          <a:xfrm>
            <a:off x="5511800" y="10109200"/>
            <a:ext cx="12369800" cy="317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700" name="Suggested optimizat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Suggested optimization problem</a:t>
            </a:r>
          </a:p>
        </p:txBody>
      </p:sp>
      <p:sp>
        <p:nvSpPr>
          <p:cNvPr id="1701" name="Margin"/>
          <p:cNvSpPr txBox="1"/>
          <p:nvPr/>
        </p:nvSpPr>
        <p:spPr>
          <a:xfrm>
            <a:off x="16824325" y="10252075"/>
            <a:ext cx="2093437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Margin</a:t>
            </a:r>
          </a:p>
        </p:txBody>
      </p:sp>
      <p:grpSp>
        <p:nvGrpSpPr>
          <p:cNvPr id="1706" name="Group"/>
          <p:cNvGrpSpPr/>
          <p:nvPr/>
        </p:nvGrpSpPr>
        <p:grpSpPr>
          <a:xfrm>
            <a:off x="12093575" y="6454775"/>
            <a:ext cx="2101850" cy="3644900"/>
            <a:chOff x="0" y="0"/>
            <a:chExt cx="2101850" cy="3644900"/>
          </a:xfrm>
        </p:grpSpPr>
        <p:sp>
          <p:nvSpPr>
            <p:cNvPr id="1702" name="Rectangle"/>
            <p:cNvSpPr/>
            <p:nvPr/>
          </p:nvSpPr>
          <p:spPr>
            <a:xfrm>
              <a:off x="0" y="625475"/>
              <a:ext cx="520700" cy="301942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703" name="Rectangle"/>
            <p:cNvSpPr/>
            <p:nvPr/>
          </p:nvSpPr>
          <p:spPr>
            <a:xfrm>
              <a:off x="520700" y="0"/>
              <a:ext cx="530225" cy="36449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704" name="Rectangle"/>
            <p:cNvSpPr/>
            <p:nvPr/>
          </p:nvSpPr>
          <p:spPr>
            <a:xfrm>
              <a:off x="1574800" y="2879725"/>
              <a:ext cx="527050" cy="765175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705" name="Rectangle"/>
            <p:cNvSpPr/>
            <p:nvPr/>
          </p:nvSpPr>
          <p:spPr>
            <a:xfrm>
              <a:off x="1050925" y="1460500"/>
              <a:ext cx="523875" cy="21844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grpSp>
        <p:nvGrpSpPr>
          <p:cNvPr id="1710" name="Group"/>
          <p:cNvGrpSpPr/>
          <p:nvPr/>
        </p:nvGrpSpPr>
        <p:grpSpPr>
          <a:xfrm>
            <a:off x="5918200" y="6727825"/>
            <a:ext cx="11830050" cy="3384550"/>
            <a:chOff x="0" y="0"/>
            <a:chExt cx="11830050" cy="3384550"/>
          </a:xfrm>
        </p:grpSpPr>
        <p:sp>
          <p:nvSpPr>
            <p:cNvPr id="1707" name="Line"/>
            <p:cNvSpPr/>
            <p:nvPr/>
          </p:nvSpPr>
          <p:spPr>
            <a:xfrm flipV="1">
              <a:off x="6191250" y="0"/>
              <a:ext cx="3175" cy="3371850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708" name="Line"/>
            <p:cNvSpPr/>
            <p:nvPr/>
          </p:nvSpPr>
          <p:spPr>
            <a:xfrm>
              <a:off x="6248400" y="3381375"/>
              <a:ext cx="5581650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709" name="Line"/>
            <p:cNvSpPr/>
            <p:nvPr/>
          </p:nvSpPr>
          <p:spPr>
            <a:xfrm>
              <a:off x="0" y="28575"/>
              <a:ext cx="6181725" cy="3175"/>
            </a:xfrm>
            <a:prstGeom prst="line">
              <a:avLst/>
            </a:prstGeom>
            <a:noFill/>
            <a:ln w="508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711" name="Line"/>
          <p:cNvSpPr/>
          <p:nvPr/>
        </p:nvSpPr>
        <p:spPr>
          <a:xfrm flipH="1" flipV="1">
            <a:off x="11156950" y="4441825"/>
            <a:ext cx="3175" cy="5638800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grpSp>
        <p:nvGrpSpPr>
          <p:cNvPr id="1714" name="Group"/>
          <p:cNvGrpSpPr/>
          <p:nvPr/>
        </p:nvGrpSpPr>
        <p:grpSpPr>
          <a:xfrm>
            <a:off x="11150600" y="10414000"/>
            <a:ext cx="914400" cy="1219200"/>
            <a:chOff x="0" y="0"/>
            <a:chExt cx="914400" cy="1219200"/>
          </a:xfrm>
        </p:grpSpPr>
        <p:pic>
          <p:nvPicPr>
            <p:cNvPr id="1712" name="image.pdf" descr="image.pd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04800"/>
              <a:ext cx="847725" cy="91440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713" name="Line"/>
            <p:cNvSpPr/>
            <p:nvPr/>
          </p:nvSpPr>
          <p:spPr>
            <a:xfrm>
              <a:off x="0" y="0"/>
              <a:ext cx="914400" cy="317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18" name="Group"/>
          <p:cNvGrpSpPr/>
          <p:nvPr/>
        </p:nvGrpSpPr>
        <p:grpSpPr>
          <a:xfrm>
            <a:off x="7661275" y="9639300"/>
            <a:ext cx="4044950" cy="473075"/>
            <a:chOff x="0" y="0"/>
            <a:chExt cx="4044950" cy="473075"/>
          </a:xfrm>
        </p:grpSpPr>
        <p:sp>
          <p:nvSpPr>
            <p:cNvPr id="1715" name="Rectangle"/>
            <p:cNvSpPr/>
            <p:nvPr/>
          </p:nvSpPr>
          <p:spPr>
            <a:xfrm>
              <a:off x="0" y="0"/>
              <a:ext cx="527050" cy="460375"/>
            </a:xfrm>
            <a:prstGeom prst="rect">
              <a:avLst/>
            </a:prstGeom>
            <a:solidFill>
              <a:srgbClr val="FF40FF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716" name="Rectangle"/>
            <p:cNvSpPr/>
            <p:nvPr/>
          </p:nvSpPr>
          <p:spPr>
            <a:xfrm>
              <a:off x="2222500" y="12700"/>
              <a:ext cx="527050" cy="460375"/>
            </a:xfrm>
            <a:prstGeom prst="rect">
              <a:avLst/>
            </a:prstGeom>
            <a:solidFill>
              <a:srgbClr val="FF40FF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717" name="Rectangle"/>
            <p:cNvSpPr/>
            <p:nvPr/>
          </p:nvSpPr>
          <p:spPr>
            <a:xfrm>
              <a:off x="3517900" y="0"/>
              <a:ext cx="527050" cy="460375"/>
            </a:xfrm>
            <a:prstGeom prst="rect">
              <a:avLst/>
            </a:prstGeom>
            <a:solidFill>
              <a:srgbClr val="FF40FF"/>
            </a:solidFill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sp>
        <p:nvSpPr>
          <p:cNvPr id="1719" name="Line"/>
          <p:cNvSpPr/>
          <p:nvPr/>
        </p:nvSpPr>
        <p:spPr>
          <a:xfrm flipH="1">
            <a:off x="11163300" y="8940800"/>
            <a:ext cx="939800" cy="3175"/>
          </a:xfrm>
          <a:prstGeom prst="line">
            <a:avLst/>
          </a:prstGeom>
          <a:ln w="50800">
            <a:solidFill>
              <a:srgbClr val="FF40FF"/>
            </a:solidFill>
            <a:prstDash val="sysDot"/>
          </a:ln>
        </p:spPr>
        <p:txBody>
          <a:bodyPr lIns="101600" tIns="101600" rIns="101600" bIns="101600" anchor="ctr"/>
          <a:lstStyle/>
          <a:p>
            <a:endParaRPr/>
          </a:p>
        </p:txBody>
      </p:sp>
      <p:grpSp>
        <p:nvGrpSpPr>
          <p:cNvPr id="1723" name="Group"/>
          <p:cNvGrpSpPr/>
          <p:nvPr/>
        </p:nvGrpSpPr>
        <p:grpSpPr>
          <a:xfrm>
            <a:off x="11226800" y="2641600"/>
            <a:ext cx="8001000" cy="7416800"/>
            <a:chOff x="0" y="0"/>
            <a:chExt cx="8001000" cy="7416800"/>
          </a:xfrm>
        </p:grpSpPr>
        <p:sp>
          <p:nvSpPr>
            <p:cNvPr id="1720" name="Line"/>
            <p:cNvSpPr/>
            <p:nvPr/>
          </p:nvSpPr>
          <p:spPr>
            <a:xfrm>
              <a:off x="0" y="0"/>
              <a:ext cx="8001000" cy="7416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5" extrusionOk="0">
                  <a:moveTo>
                    <a:pt x="0" y="0"/>
                  </a:moveTo>
                  <a:cubicBezTo>
                    <a:pt x="206" y="2572"/>
                    <a:pt x="214" y="11985"/>
                    <a:pt x="1234" y="15414"/>
                  </a:cubicBezTo>
                  <a:cubicBezTo>
                    <a:pt x="2254" y="18844"/>
                    <a:pt x="2709" y="19553"/>
                    <a:pt x="6103" y="20577"/>
                  </a:cubicBezTo>
                  <a:cubicBezTo>
                    <a:pt x="9497" y="21600"/>
                    <a:pt x="18369" y="21333"/>
                    <a:pt x="21600" y="21535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721" name="Line"/>
            <p:cNvSpPr/>
            <p:nvPr/>
          </p:nvSpPr>
          <p:spPr>
            <a:xfrm flipH="1">
              <a:off x="4013200" y="5435600"/>
              <a:ext cx="1117600" cy="17526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pic>
          <p:nvPicPr>
            <p:cNvPr id="1722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3600" y="3333750"/>
              <a:ext cx="2184400" cy="280035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9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" grpId="5" animBg="1" advAuto="0"/>
      <p:bldP spid="1714" grpId="1" animBg="1" advAuto="0"/>
      <p:bldP spid="1718" grpId="4" animBg="1" advAuto="0"/>
      <p:bldP spid="1719" grpId="3" animBg="1" advAuto="0"/>
      <p:bldP spid="1723" grpId="2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Line"/>
          <p:cNvSpPr/>
          <p:nvPr/>
        </p:nvSpPr>
        <p:spPr>
          <a:xfrm>
            <a:off x="6248400" y="7848600"/>
            <a:ext cx="11277600" cy="317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726" name="Line"/>
          <p:cNvSpPr/>
          <p:nvPr/>
        </p:nvSpPr>
        <p:spPr>
          <a:xfrm flipV="1">
            <a:off x="12245975" y="4368800"/>
            <a:ext cx="3175" cy="788987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grpSp>
        <p:nvGrpSpPr>
          <p:cNvPr id="1814" name="Group"/>
          <p:cNvGrpSpPr/>
          <p:nvPr/>
        </p:nvGrpSpPr>
        <p:grpSpPr>
          <a:xfrm>
            <a:off x="8648699" y="3902074"/>
            <a:ext cx="7137401" cy="8147052"/>
            <a:chOff x="0" y="0"/>
            <a:chExt cx="7137399" cy="8147050"/>
          </a:xfrm>
        </p:grpSpPr>
        <p:grpSp>
          <p:nvGrpSpPr>
            <p:cNvPr id="1729" name="Group"/>
            <p:cNvGrpSpPr/>
            <p:nvPr/>
          </p:nvGrpSpPr>
          <p:grpSpPr>
            <a:xfrm>
              <a:off x="479824" y="4641643"/>
              <a:ext cx="529808" cy="720423"/>
              <a:chOff x="0" y="0"/>
              <a:chExt cx="529807" cy="720421"/>
            </a:xfrm>
          </p:grpSpPr>
          <p:sp>
            <p:nvSpPr>
              <p:cNvPr id="1727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28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32" name="Group"/>
            <p:cNvGrpSpPr/>
            <p:nvPr/>
          </p:nvGrpSpPr>
          <p:grpSpPr>
            <a:xfrm>
              <a:off x="959650" y="3945396"/>
              <a:ext cx="439841" cy="720423"/>
              <a:chOff x="0" y="0"/>
              <a:chExt cx="439839" cy="720421"/>
            </a:xfrm>
          </p:grpSpPr>
          <p:sp>
            <p:nvSpPr>
              <p:cNvPr id="1730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31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35" name="Group"/>
            <p:cNvGrpSpPr/>
            <p:nvPr/>
          </p:nvGrpSpPr>
          <p:grpSpPr>
            <a:xfrm>
              <a:off x="479824" y="3481232"/>
              <a:ext cx="529808" cy="720423"/>
              <a:chOff x="0" y="0"/>
              <a:chExt cx="529807" cy="720421"/>
            </a:xfrm>
          </p:grpSpPr>
          <p:sp>
            <p:nvSpPr>
              <p:cNvPr id="1733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34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38" name="Group"/>
            <p:cNvGrpSpPr/>
            <p:nvPr/>
          </p:nvGrpSpPr>
          <p:grpSpPr>
            <a:xfrm>
              <a:off x="479824" y="1856657"/>
              <a:ext cx="529808" cy="720422"/>
              <a:chOff x="0" y="0"/>
              <a:chExt cx="529807" cy="720421"/>
            </a:xfrm>
          </p:grpSpPr>
          <p:sp>
            <p:nvSpPr>
              <p:cNvPr id="1736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37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41" name="Group"/>
            <p:cNvGrpSpPr/>
            <p:nvPr/>
          </p:nvGrpSpPr>
          <p:grpSpPr>
            <a:xfrm>
              <a:off x="0" y="3249150"/>
              <a:ext cx="529808" cy="720422"/>
              <a:chOff x="0" y="0"/>
              <a:chExt cx="529807" cy="720421"/>
            </a:xfrm>
          </p:grpSpPr>
          <p:sp>
            <p:nvSpPr>
              <p:cNvPr id="1739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40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44" name="Group"/>
            <p:cNvGrpSpPr/>
            <p:nvPr/>
          </p:nvGrpSpPr>
          <p:grpSpPr>
            <a:xfrm>
              <a:off x="2399126" y="4641643"/>
              <a:ext cx="529808" cy="720423"/>
              <a:chOff x="0" y="0"/>
              <a:chExt cx="529807" cy="720421"/>
            </a:xfrm>
          </p:grpSpPr>
          <p:sp>
            <p:nvSpPr>
              <p:cNvPr id="1742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43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47" name="Group"/>
            <p:cNvGrpSpPr/>
            <p:nvPr/>
          </p:nvGrpSpPr>
          <p:grpSpPr>
            <a:xfrm>
              <a:off x="1439475" y="4177478"/>
              <a:ext cx="529808" cy="720423"/>
              <a:chOff x="0" y="0"/>
              <a:chExt cx="529807" cy="720421"/>
            </a:xfrm>
          </p:grpSpPr>
          <p:sp>
            <p:nvSpPr>
              <p:cNvPr id="1745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46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50" name="Group"/>
            <p:cNvGrpSpPr/>
            <p:nvPr/>
          </p:nvGrpSpPr>
          <p:grpSpPr>
            <a:xfrm>
              <a:off x="2399126" y="3945396"/>
              <a:ext cx="529808" cy="720423"/>
              <a:chOff x="0" y="0"/>
              <a:chExt cx="529807" cy="720421"/>
            </a:xfrm>
          </p:grpSpPr>
          <p:sp>
            <p:nvSpPr>
              <p:cNvPr id="1748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49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53" name="Group"/>
            <p:cNvGrpSpPr/>
            <p:nvPr/>
          </p:nvGrpSpPr>
          <p:grpSpPr>
            <a:xfrm>
              <a:off x="3118864" y="4873725"/>
              <a:ext cx="529808" cy="720423"/>
              <a:chOff x="0" y="0"/>
              <a:chExt cx="529807" cy="720421"/>
            </a:xfrm>
          </p:grpSpPr>
          <p:sp>
            <p:nvSpPr>
              <p:cNvPr id="1751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52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56" name="Group"/>
            <p:cNvGrpSpPr/>
            <p:nvPr/>
          </p:nvGrpSpPr>
          <p:grpSpPr>
            <a:xfrm>
              <a:off x="3338784" y="6266217"/>
              <a:ext cx="529808" cy="720423"/>
              <a:chOff x="0" y="0"/>
              <a:chExt cx="529807" cy="720421"/>
            </a:xfrm>
          </p:grpSpPr>
          <p:sp>
            <p:nvSpPr>
              <p:cNvPr id="1754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55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59" name="Group"/>
            <p:cNvGrpSpPr/>
            <p:nvPr/>
          </p:nvGrpSpPr>
          <p:grpSpPr>
            <a:xfrm>
              <a:off x="4058521" y="5802053"/>
              <a:ext cx="529808" cy="720423"/>
              <a:chOff x="0" y="0"/>
              <a:chExt cx="529807" cy="720421"/>
            </a:xfrm>
          </p:grpSpPr>
          <p:sp>
            <p:nvSpPr>
              <p:cNvPr id="1757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58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62" name="Group"/>
            <p:cNvGrpSpPr/>
            <p:nvPr/>
          </p:nvGrpSpPr>
          <p:grpSpPr>
            <a:xfrm>
              <a:off x="5038165" y="7426628"/>
              <a:ext cx="529808" cy="720423"/>
              <a:chOff x="0" y="0"/>
              <a:chExt cx="529807" cy="720421"/>
            </a:xfrm>
          </p:grpSpPr>
          <p:sp>
            <p:nvSpPr>
              <p:cNvPr id="1760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61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65" name="Group"/>
            <p:cNvGrpSpPr/>
            <p:nvPr/>
          </p:nvGrpSpPr>
          <p:grpSpPr>
            <a:xfrm>
              <a:off x="5497998" y="3249150"/>
              <a:ext cx="529808" cy="720422"/>
              <a:chOff x="0" y="0"/>
              <a:chExt cx="529807" cy="720421"/>
            </a:xfrm>
          </p:grpSpPr>
          <p:sp>
            <p:nvSpPr>
              <p:cNvPr id="1763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64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68" name="Group"/>
            <p:cNvGrpSpPr/>
            <p:nvPr/>
          </p:nvGrpSpPr>
          <p:grpSpPr>
            <a:xfrm>
              <a:off x="5018171" y="1624575"/>
              <a:ext cx="439841" cy="720422"/>
              <a:chOff x="0" y="0"/>
              <a:chExt cx="439839" cy="720421"/>
            </a:xfrm>
          </p:grpSpPr>
          <p:sp>
            <p:nvSpPr>
              <p:cNvPr id="1766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67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71" name="Group"/>
            <p:cNvGrpSpPr/>
            <p:nvPr/>
          </p:nvGrpSpPr>
          <p:grpSpPr>
            <a:xfrm>
              <a:off x="2639039" y="5569972"/>
              <a:ext cx="439841" cy="720422"/>
              <a:chOff x="0" y="0"/>
              <a:chExt cx="439839" cy="720421"/>
            </a:xfrm>
          </p:grpSpPr>
          <p:sp>
            <p:nvSpPr>
              <p:cNvPr id="1769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70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74" name="Group"/>
            <p:cNvGrpSpPr/>
            <p:nvPr/>
          </p:nvGrpSpPr>
          <p:grpSpPr>
            <a:xfrm>
              <a:off x="4538346" y="2784986"/>
              <a:ext cx="439841" cy="720422"/>
              <a:chOff x="0" y="0"/>
              <a:chExt cx="439839" cy="720421"/>
            </a:xfrm>
          </p:grpSpPr>
          <p:sp>
            <p:nvSpPr>
              <p:cNvPr id="1772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73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77" name="Group"/>
            <p:cNvGrpSpPr/>
            <p:nvPr/>
          </p:nvGrpSpPr>
          <p:grpSpPr>
            <a:xfrm>
              <a:off x="3838601" y="2552903"/>
              <a:ext cx="439841" cy="720423"/>
              <a:chOff x="0" y="0"/>
              <a:chExt cx="439839" cy="720421"/>
            </a:xfrm>
          </p:grpSpPr>
          <p:sp>
            <p:nvSpPr>
              <p:cNvPr id="1775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76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80" name="Group"/>
            <p:cNvGrpSpPr/>
            <p:nvPr/>
          </p:nvGrpSpPr>
          <p:grpSpPr>
            <a:xfrm>
              <a:off x="2878951" y="1856657"/>
              <a:ext cx="439841" cy="720422"/>
              <a:chOff x="0" y="0"/>
              <a:chExt cx="439839" cy="720421"/>
            </a:xfrm>
          </p:grpSpPr>
          <p:sp>
            <p:nvSpPr>
              <p:cNvPr id="1778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79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83" name="Group"/>
            <p:cNvGrpSpPr/>
            <p:nvPr/>
          </p:nvGrpSpPr>
          <p:grpSpPr>
            <a:xfrm>
              <a:off x="6217735" y="3457057"/>
              <a:ext cx="439841" cy="720423"/>
              <a:chOff x="0" y="0"/>
              <a:chExt cx="439839" cy="720421"/>
            </a:xfrm>
          </p:grpSpPr>
          <p:sp>
            <p:nvSpPr>
              <p:cNvPr id="1781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82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86" name="Group"/>
            <p:cNvGrpSpPr/>
            <p:nvPr/>
          </p:nvGrpSpPr>
          <p:grpSpPr>
            <a:xfrm>
              <a:off x="3818609" y="1624575"/>
              <a:ext cx="439840" cy="720422"/>
              <a:chOff x="0" y="0"/>
              <a:chExt cx="439839" cy="720421"/>
            </a:xfrm>
          </p:grpSpPr>
          <p:sp>
            <p:nvSpPr>
              <p:cNvPr id="1784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85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89" name="Group"/>
            <p:cNvGrpSpPr/>
            <p:nvPr/>
          </p:nvGrpSpPr>
          <p:grpSpPr>
            <a:xfrm>
              <a:off x="2379132" y="1160411"/>
              <a:ext cx="439841" cy="720423"/>
              <a:chOff x="0" y="0"/>
              <a:chExt cx="439839" cy="720421"/>
            </a:xfrm>
          </p:grpSpPr>
          <p:sp>
            <p:nvSpPr>
              <p:cNvPr id="1787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88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92" name="Group"/>
            <p:cNvGrpSpPr/>
            <p:nvPr/>
          </p:nvGrpSpPr>
          <p:grpSpPr>
            <a:xfrm>
              <a:off x="4798251" y="3713314"/>
              <a:ext cx="439841" cy="720423"/>
              <a:chOff x="0" y="0"/>
              <a:chExt cx="439839" cy="720421"/>
            </a:xfrm>
          </p:grpSpPr>
          <p:sp>
            <p:nvSpPr>
              <p:cNvPr id="1790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91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95" name="Group"/>
            <p:cNvGrpSpPr/>
            <p:nvPr/>
          </p:nvGrpSpPr>
          <p:grpSpPr>
            <a:xfrm>
              <a:off x="6217735" y="5337889"/>
              <a:ext cx="439841" cy="720422"/>
              <a:chOff x="0" y="0"/>
              <a:chExt cx="439839" cy="720421"/>
            </a:xfrm>
          </p:grpSpPr>
          <p:sp>
            <p:nvSpPr>
              <p:cNvPr id="1793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94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798" name="Group"/>
            <p:cNvGrpSpPr/>
            <p:nvPr/>
          </p:nvGrpSpPr>
          <p:grpSpPr>
            <a:xfrm>
              <a:off x="1659395" y="0"/>
              <a:ext cx="439840" cy="720422"/>
              <a:chOff x="0" y="0"/>
              <a:chExt cx="439839" cy="720421"/>
            </a:xfrm>
          </p:grpSpPr>
          <p:sp>
            <p:nvSpPr>
              <p:cNvPr id="1796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797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801" name="Group"/>
            <p:cNvGrpSpPr/>
            <p:nvPr/>
          </p:nvGrpSpPr>
          <p:grpSpPr>
            <a:xfrm>
              <a:off x="6697560" y="4409561"/>
              <a:ext cx="439840" cy="720423"/>
              <a:chOff x="0" y="0"/>
              <a:chExt cx="439839" cy="720421"/>
            </a:xfrm>
          </p:grpSpPr>
          <p:sp>
            <p:nvSpPr>
              <p:cNvPr id="1799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00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804" name="Group"/>
            <p:cNvGrpSpPr/>
            <p:nvPr/>
          </p:nvGrpSpPr>
          <p:grpSpPr>
            <a:xfrm>
              <a:off x="5517990" y="4641643"/>
              <a:ext cx="439841" cy="720423"/>
              <a:chOff x="0" y="0"/>
              <a:chExt cx="439839" cy="720421"/>
            </a:xfrm>
          </p:grpSpPr>
          <p:sp>
            <p:nvSpPr>
              <p:cNvPr id="1802" name="Rectangle"/>
              <p:cNvSpPr/>
              <p:nvPr/>
            </p:nvSpPr>
            <p:spPr>
              <a:xfrm>
                <a:off x="0" y="0"/>
                <a:ext cx="439840" cy="720422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03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439840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807" name="Group"/>
            <p:cNvGrpSpPr/>
            <p:nvPr/>
          </p:nvGrpSpPr>
          <p:grpSpPr>
            <a:xfrm>
              <a:off x="4298434" y="6962463"/>
              <a:ext cx="529808" cy="720423"/>
              <a:chOff x="0" y="0"/>
              <a:chExt cx="529807" cy="720421"/>
            </a:xfrm>
          </p:grpSpPr>
          <p:sp>
            <p:nvSpPr>
              <p:cNvPr id="1805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06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810" name="Group"/>
            <p:cNvGrpSpPr/>
            <p:nvPr/>
          </p:nvGrpSpPr>
          <p:grpSpPr>
            <a:xfrm>
              <a:off x="1659395" y="5802053"/>
              <a:ext cx="529808" cy="720423"/>
              <a:chOff x="0" y="0"/>
              <a:chExt cx="529807" cy="720421"/>
            </a:xfrm>
          </p:grpSpPr>
          <p:sp>
            <p:nvSpPr>
              <p:cNvPr id="1808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09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813" name="Group"/>
            <p:cNvGrpSpPr/>
            <p:nvPr/>
          </p:nvGrpSpPr>
          <p:grpSpPr>
            <a:xfrm>
              <a:off x="1659395" y="3249150"/>
              <a:ext cx="529808" cy="720422"/>
              <a:chOff x="0" y="0"/>
              <a:chExt cx="529807" cy="720421"/>
            </a:xfrm>
          </p:grpSpPr>
          <p:sp>
            <p:nvSpPr>
              <p:cNvPr id="1811" name="Rectangle"/>
              <p:cNvSpPr/>
              <p:nvPr/>
            </p:nvSpPr>
            <p:spPr>
              <a:xfrm>
                <a:off x="0" y="0"/>
                <a:ext cx="529808" cy="720422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12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29808" cy="720422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</p:grpSp>
      <p:sp>
        <p:nvSpPr>
          <p:cNvPr id="1815" name="Line"/>
          <p:cNvSpPr/>
          <p:nvPr/>
        </p:nvSpPr>
        <p:spPr>
          <a:xfrm>
            <a:off x="7927975" y="3206750"/>
            <a:ext cx="8877300" cy="9515475"/>
          </a:xfrm>
          <a:prstGeom prst="line">
            <a:avLst/>
          </a:prstGeom>
          <a:ln w="762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816" name="Line"/>
          <p:cNvSpPr/>
          <p:nvPr/>
        </p:nvSpPr>
        <p:spPr>
          <a:xfrm flipV="1">
            <a:off x="12245975" y="4600575"/>
            <a:ext cx="3841750" cy="3248025"/>
          </a:xfrm>
          <a:prstGeom prst="line">
            <a:avLst/>
          </a:prstGeom>
          <a:ln w="76200">
            <a:solidFill>
              <a:srgbClr val="434ED6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grpSp>
        <p:nvGrpSpPr>
          <p:cNvPr id="1821" name="Group"/>
          <p:cNvGrpSpPr/>
          <p:nvPr/>
        </p:nvGrpSpPr>
        <p:grpSpPr>
          <a:xfrm>
            <a:off x="7686675" y="3670300"/>
            <a:ext cx="9359900" cy="9283700"/>
            <a:chOff x="0" y="0"/>
            <a:chExt cx="9359900" cy="9283700"/>
          </a:xfrm>
        </p:grpSpPr>
        <p:sp>
          <p:nvSpPr>
            <p:cNvPr id="1817" name="Line"/>
            <p:cNvSpPr/>
            <p:nvPr/>
          </p:nvSpPr>
          <p:spPr>
            <a:xfrm>
              <a:off x="2159976" y="0"/>
              <a:ext cx="5279945" cy="92837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818" name="Line"/>
            <p:cNvSpPr/>
            <p:nvPr/>
          </p:nvSpPr>
          <p:spPr>
            <a:xfrm>
              <a:off x="0" y="696277"/>
              <a:ext cx="9359900" cy="7194869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819" name="Line"/>
            <p:cNvSpPr/>
            <p:nvPr/>
          </p:nvSpPr>
          <p:spPr>
            <a:xfrm flipV="1">
              <a:off x="4559951" y="1856740"/>
              <a:ext cx="4079956" cy="2320926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820" name="Line"/>
            <p:cNvSpPr/>
            <p:nvPr/>
          </p:nvSpPr>
          <p:spPr>
            <a:xfrm flipV="1">
              <a:off x="4559951" y="696277"/>
              <a:ext cx="2879970" cy="3481389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24" name="Group"/>
          <p:cNvGrpSpPr/>
          <p:nvPr/>
        </p:nvGrpSpPr>
        <p:grpSpPr>
          <a:xfrm>
            <a:off x="7448550" y="2743200"/>
            <a:ext cx="9836150" cy="10210800"/>
            <a:chOff x="0" y="0"/>
            <a:chExt cx="9836150" cy="10210800"/>
          </a:xfrm>
        </p:grpSpPr>
        <p:sp>
          <p:nvSpPr>
            <p:cNvPr id="1822" name="Line"/>
            <p:cNvSpPr/>
            <p:nvPr/>
          </p:nvSpPr>
          <p:spPr>
            <a:xfrm>
              <a:off x="0" y="695325"/>
              <a:ext cx="8877300" cy="9515475"/>
            </a:xfrm>
            <a:prstGeom prst="line">
              <a:avLst/>
            </a:prstGeom>
            <a:noFill/>
            <a:ln w="25400" cap="flat">
              <a:solidFill>
                <a:srgbClr val="00D2A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823" name="Line"/>
            <p:cNvSpPr/>
            <p:nvPr/>
          </p:nvSpPr>
          <p:spPr>
            <a:xfrm>
              <a:off x="958850" y="0"/>
              <a:ext cx="8877300" cy="9515475"/>
            </a:xfrm>
            <a:prstGeom prst="line">
              <a:avLst/>
            </a:prstGeom>
            <a:noFill/>
            <a:ln w="254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1825" name="Idea of 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Idea of Proof</a:t>
            </a:r>
          </a:p>
        </p:txBody>
      </p:sp>
      <p:sp>
        <p:nvSpPr>
          <p:cNvPr id="1826" name="Find linear classifier with large margin…"/>
          <p:cNvSpPr txBox="1"/>
          <p:nvPr/>
        </p:nvSpPr>
        <p:spPr>
          <a:xfrm>
            <a:off x="16366194" y="2705100"/>
            <a:ext cx="4772870" cy="535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 marL="457200" indent="-457200">
              <a:buSzPct val="100000"/>
              <a:buChar char="•"/>
            </a:pPr>
            <a:r>
              <a:t>Find linear classifier</a:t>
            </a:r>
            <a:br/>
            <a:r>
              <a:t>with large margin</a:t>
            </a:r>
          </a:p>
          <a:p>
            <a:pPr marL="457200" indent="-457200">
              <a:buSzPct val="100000"/>
              <a:buChar char="•"/>
            </a:pPr>
            <a:r>
              <a:t>Large margin implies</a:t>
            </a:r>
            <a:br/>
            <a:r>
              <a:t>there is a </a:t>
            </a:r>
            <a:r>
              <a:rPr b="1"/>
              <a:t>cone</a:t>
            </a:r>
            <a:r>
              <a:t> of linear</a:t>
            </a:r>
            <a:br/>
            <a:r>
              <a:t>classifiers with</a:t>
            </a:r>
            <a:br/>
            <a:r>
              <a:t>close-to-minimal error.</a:t>
            </a:r>
          </a:p>
          <a:p>
            <a:pPr marL="457200" indent="-457200">
              <a:buSzPct val="100000"/>
              <a:buChar char="•"/>
            </a:pPr>
            <a:r>
              <a:t>Large margin test examples</a:t>
            </a:r>
            <a:br/>
            <a:r>
              <a:t>are classified identically</a:t>
            </a:r>
            <a:br/>
            <a:r>
              <a:t>by classifiers in cone.</a:t>
            </a:r>
          </a:p>
          <a:p>
            <a:pPr marL="457200" indent="-457200">
              <a:buSzPct val="100000"/>
              <a:buChar char="•"/>
            </a:pPr>
            <a:r>
              <a:t>The prediction on</a:t>
            </a:r>
            <a:br/>
            <a:r>
              <a:t>large margin test examples</a:t>
            </a:r>
            <a:br/>
            <a:r>
              <a:t>is insensitive to small changes</a:t>
            </a:r>
            <a:br/>
            <a:r>
              <a:t>in  training set.</a:t>
            </a:r>
            <a:br/>
            <a:r>
              <a:t> </a:t>
            </a:r>
          </a:p>
        </p:txBody>
      </p:sp>
      <p:grpSp>
        <p:nvGrpSpPr>
          <p:cNvPr id="1831" name="Group"/>
          <p:cNvGrpSpPr/>
          <p:nvPr/>
        </p:nvGrpSpPr>
        <p:grpSpPr>
          <a:xfrm>
            <a:off x="11553738" y="4600574"/>
            <a:ext cx="5438019" cy="5559426"/>
            <a:chOff x="0" y="0"/>
            <a:chExt cx="5438018" cy="5559425"/>
          </a:xfrm>
        </p:grpSpPr>
        <p:sp>
          <p:nvSpPr>
            <p:cNvPr id="1827" name="?"/>
            <p:cNvSpPr txBox="1"/>
            <p:nvPr/>
          </p:nvSpPr>
          <p:spPr>
            <a:xfrm>
              <a:off x="4812456" y="4467224"/>
              <a:ext cx="625563" cy="1092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8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828" name="?"/>
            <p:cNvSpPr txBox="1"/>
            <p:nvPr/>
          </p:nvSpPr>
          <p:spPr>
            <a:xfrm>
              <a:off x="0" y="-1"/>
              <a:ext cx="625562" cy="1092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8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829" name="?"/>
            <p:cNvSpPr txBox="1"/>
            <p:nvPr/>
          </p:nvSpPr>
          <p:spPr>
            <a:xfrm>
              <a:off x="3020672" y="1711324"/>
              <a:ext cx="625563" cy="1092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8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830" name="?"/>
            <p:cNvSpPr txBox="1"/>
            <p:nvPr/>
          </p:nvSpPr>
          <p:spPr>
            <a:xfrm>
              <a:off x="1393202" y="739922"/>
              <a:ext cx="625563" cy="1092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8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1836" name="Group"/>
          <p:cNvGrpSpPr/>
          <p:nvPr/>
        </p:nvGrpSpPr>
        <p:grpSpPr>
          <a:xfrm>
            <a:off x="8460441" y="3670300"/>
            <a:ext cx="7703101" cy="8305800"/>
            <a:chOff x="0" y="546100"/>
            <a:chExt cx="7703099" cy="8305800"/>
          </a:xfrm>
        </p:grpSpPr>
        <p:sp>
          <p:nvSpPr>
            <p:cNvPr id="1832" name="?"/>
            <p:cNvSpPr/>
            <p:nvPr/>
          </p:nvSpPr>
          <p:spPr>
            <a:xfrm>
              <a:off x="1700093" y="2806700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800">
                  <a:solidFill>
                    <a:srgbClr val="A6AAA9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833" name="?"/>
            <p:cNvSpPr/>
            <p:nvPr/>
          </p:nvSpPr>
          <p:spPr>
            <a:xfrm>
              <a:off x="4726945" y="6355033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800">
                  <a:solidFill>
                    <a:srgbClr val="A6AAA9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834" name="?"/>
            <p:cNvSpPr/>
            <p:nvPr/>
          </p:nvSpPr>
          <p:spPr>
            <a:xfrm>
              <a:off x="0" y="546100"/>
              <a:ext cx="1270000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800">
                  <a:solidFill>
                    <a:srgbClr val="A6AAA9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835" name="?"/>
            <p:cNvSpPr/>
            <p:nvPr/>
          </p:nvSpPr>
          <p:spPr>
            <a:xfrm>
              <a:off x="6433099" y="7581900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800">
                  <a:solidFill>
                    <a:srgbClr val="A6AAA9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1840" name="Group"/>
          <p:cNvGrpSpPr/>
          <p:nvPr/>
        </p:nvGrpSpPr>
        <p:grpSpPr>
          <a:xfrm>
            <a:off x="9522274" y="6432697"/>
            <a:ext cx="2337896" cy="4684837"/>
            <a:chOff x="0" y="0"/>
            <a:chExt cx="2337894" cy="4684835"/>
          </a:xfrm>
        </p:grpSpPr>
        <p:sp>
          <p:nvSpPr>
            <p:cNvPr id="1837" name="?"/>
            <p:cNvSpPr txBox="1"/>
            <p:nvPr/>
          </p:nvSpPr>
          <p:spPr>
            <a:xfrm>
              <a:off x="0" y="-1"/>
              <a:ext cx="625562" cy="1092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800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838" name="?"/>
            <p:cNvSpPr txBox="1"/>
            <p:nvPr/>
          </p:nvSpPr>
          <p:spPr>
            <a:xfrm>
              <a:off x="1712333" y="3592635"/>
              <a:ext cx="625562" cy="1092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800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1839" name="?"/>
            <p:cNvSpPr txBox="1"/>
            <p:nvPr/>
          </p:nvSpPr>
          <p:spPr>
            <a:xfrm>
              <a:off x="319130" y="2217491"/>
              <a:ext cx="625563" cy="1092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 sz="5800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5" grpId="2" animBg="1" advAuto="0"/>
      <p:bldP spid="1816" grpId="4" animBg="1" advAuto="0"/>
      <p:bldP spid="1821" grpId="5" animBg="1" advAuto="0"/>
      <p:bldP spid="1824" grpId="3" animBg="1" advAuto="0"/>
      <p:bldP spid="1826" grpId="1" build="p" bldLvl="5" animBg="1" advAuto="0"/>
      <p:bldP spid="1831" grpId="6" animBg="1" advAuto="0"/>
      <p:bldP spid="1836" grpId="8" animBg="1" advAuto="0"/>
      <p:bldP spid="1840" grpId="7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iscriminative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Discriminative approach</a:t>
            </a:r>
          </a:p>
        </p:txBody>
      </p:sp>
      <p:sp>
        <p:nvSpPr>
          <p:cNvPr id="186" name="Line"/>
          <p:cNvSpPr/>
          <p:nvPr/>
        </p:nvSpPr>
        <p:spPr>
          <a:xfrm>
            <a:off x="5181600" y="11734800"/>
            <a:ext cx="13258800" cy="317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87" name="Voice Pitch"/>
          <p:cNvSpPr txBox="1"/>
          <p:nvPr/>
        </p:nvSpPr>
        <p:spPr>
          <a:xfrm>
            <a:off x="16611600" y="11887200"/>
            <a:ext cx="3092371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000000"/>
              </a:buClr>
              <a:buFont typeface="Times New Roman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Voice Pitch</a:t>
            </a:r>
          </a:p>
        </p:txBody>
      </p:sp>
      <p:grpSp>
        <p:nvGrpSpPr>
          <p:cNvPr id="233" name="Group"/>
          <p:cNvGrpSpPr/>
          <p:nvPr/>
        </p:nvGrpSpPr>
        <p:grpSpPr>
          <a:xfrm>
            <a:off x="6248400" y="11887200"/>
            <a:ext cx="10461625" cy="930275"/>
            <a:chOff x="0" y="0"/>
            <a:chExt cx="10461625" cy="930275"/>
          </a:xfrm>
        </p:grpSpPr>
        <p:grpSp>
          <p:nvGrpSpPr>
            <p:cNvPr id="190" name="Group"/>
            <p:cNvGrpSpPr/>
            <p:nvPr/>
          </p:nvGrpSpPr>
          <p:grpSpPr>
            <a:xfrm>
              <a:off x="2133600" y="0"/>
              <a:ext cx="660400" cy="930275"/>
              <a:chOff x="0" y="0"/>
              <a:chExt cx="660400" cy="930275"/>
            </a:xfrm>
          </p:grpSpPr>
          <p:sp>
            <p:nvSpPr>
              <p:cNvPr id="188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9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93" name="Group"/>
            <p:cNvGrpSpPr/>
            <p:nvPr/>
          </p:nvGrpSpPr>
          <p:grpSpPr>
            <a:xfrm>
              <a:off x="4267200" y="0"/>
              <a:ext cx="555625" cy="930275"/>
              <a:chOff x="0" y="0"/>
              <a:chExt cx="555625" cy="930275"/>
            </a:xfrm>
          </p:grpSpPr>
          <p:sp>
            <p:nvSpPr>
              <p:cNvPr id="191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2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96" name="Group"/>
            <p:cNvGrpSpPr/>
            <p:nvPr/>
          </p:nvGrpSpPr>
          <p:grpSpPr>
            <a:xfrm>
              <a:off x="2590800" y="0"/>
              <a:ext cx="660400" cy="930275"/>
              <a:chOff x="0" y="0"/>
              <a:chExt cx="660400" cy="930275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5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99" name="Group"/>
            <p:cNvGrpSpPr/>
            <p:nvPr/>
          </p:nvGrpSpPr>
          <p:grpSpPr>
            <a:xfrm>
              <a:off x="0" y="0"/>
              <a:ext cx="660400" cy="930275"/>
              <a:chOff x="0" y="0"/>
              <a:chExt cx="660400" cy="930275"/>
            </a:xfrm>
          </p:grpSpPr>
          <p:sp>
            <p:nvSpPr>
              <p:cNvPr id="197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8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02" name="Group"/>
            <p:cNvGrpSpPr/>
            <p:nvPr/>
          </p:nvGrpSpPr>
          <p:grpSpPr>
            <a:xfrm>
              <a:off x="3657600" y="0"/>
              <a:ext cx="660400" cy="930275"/>
              <a:chOff x="0" y="0"/>
              <a:chExt cx="660400" cy="930275"/>
            </a:xfrm>
          </p:grpSpPr>
          <p:sp>
            <p:nvSpPr>
              <p:cNvPr id="200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01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05" name="Group"/>
            <p:cNvGrpSpPr/>
            <p:nvPr/>
          </p:nvGrpSpPr>
          <p:grpSpPr>
            <a:xfrm>
              <a:off x="5638800" y="0"/>
              <a:ext cx="660400" cy="930275"/>
              <a:chOff x="0" y="0"/>
              <a:chExt cx="660400" cy="930275"/>
            </a:xfrm>
          </p:grpSpPr>
          <p:sp>
            <p:nvSpPr>
              <p:cNvPr id="203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04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08" name="Group"/>
            <p:cNvGrpSpPr/>
            <p:nvPr/>
          </p:nvGrpSpPr>
          <p:grpSpPr>
            <a:xfrm>
              <a:off x="8991600" y="0"/>
              <a:ext cx="660400" cy="930275"/>
              <a:chOff x="0" y="0"/>
              <a:chExt cx="660400" cy="930275"/>
            </a:xfrm>
          </p:grpSpPr>
          <p:sp>
            <p:nvSpPr>
              <p:cNvPr id="206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07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11" name="Group"/>
            <p:cNvGrpSpPr/>
            <p:nvPr/>
          </p:nvGrpSpPr>
          <p:grpSpPr>
            <a:xfrm>
              <a:off x="1066800" y="0"/>
              <a:ext cx="660400" cy="930275"/>
              <a:chOff x="0" y="0"/>
              <a:chExt cx="660400" cy="930275"/>
            </a:xfrm>
          </p:grpSpPr>
          <p:sp>
            <p:nvSpPr>
              <p:cNvPr id="209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10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14" name="Group"/>
            <p:cNvGrpSpPr/>
            <p:nvPr/>
          </p:nvGrpSpPr>
          <p:grpSpPr>
            <a:xfrm>
              <a:off x="1676400" y="0"/>
              <a:ext cx="660400" cy="930275"/>
              <a:chOff x="0" y="0"/>
              <a:chExt cx="660400" cy="930275"/>
            </a:xfrm>
          </p:grpSpPr>
          <p:sp>
            <p:nvSpPr>
              <p:cNvPr id="212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13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17" name="Group"/>
            <p:cNvGrpSpPr/>
            <p:nvPr/>
          </p:nvGrpSpPr>
          <p:grpSpPr>
            <a:xfrm>
              <a:off x="6553200" y="0"/>
              <a:ext cx="555625" cy="930275"/>
              <a:chOff x="0" y="0"/>
              <a:chExt cx="555625" cy="930275"/>
            </a:xfrm>
          </p:grpSpPr>
          <p:sp>
            <p:nvSpPr>
              <p:cNvPr id="215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16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20" name="Group"/>
            <p:cNvGrpSpPr/>
            <p:nvPr/>
          </p:nvGrpSpPr>
          <p:grpSpPr>
            <a:xfrm>
              <a:off x="7162800" y="0"/>
              <a:ext cx="555625" cy="930275"/>
              <a:chOff x="0" y="0"/>
              <a:chExt cx="555625" cy="930275"/>
            </a:xfrm>
          </p:grpSpPr>
          <p:sp>
            <p:nvSpPr>
              <p:cNvPr id="218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19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23" name="Group"/>
            <p:cNvGrpSpPr/>
            <p:nvPr/>
          </p:nvGrpSpPr>
          <p:grpSpPr>
            <a:xfrm>
              <a:off x="9906000" y="0"/>
              <a:ext cx="555625" cy="930275"/>
              <a:chOff x="0" y="0"/>
              <a:chExt cx="555625" cy="930275"/>
            </a:xfrm>
          </p:grpSpPr>
          <p:sp>
            <p:nvSpPr>
              <p:cNvPr id="221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22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26" name="Group"/>
            <p:cNvGrpSpPr/>
            <p:nvPr/>
          </p:nvGrpSpPr>
          <p:grpSpPr>
            <a:xfrm>
              <a:off x="7772400" y="0"/>
              <a:ext cx="555625" cy="930275"/>
              <a:chOff x="0" y="0"/>
              <a:chExt cx="555625" cy="930275"/>
            </a:xfrm>
          </p:grpSpPr>
          <p:sp>
            <p:nvSpPr>
              <p:cNvPr id="224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25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29" name="Group"/>
            <p:cNvGrpSpPr/>
            <p:nvPr/>
          </p:nvGrpSpPr>
          <p:grpSpPr>
            <a:xfrm>
              <a:off x="8382000" y="0"/>
              <a:ext cx="555625" cy="930275"/>
              <a:chOff x="0" y="0"/>
              <a:chExt cx="555625" cy="930275"/>
            </a:xfrm>
          </p:grpSpPr>
          <p:sp>
            <p:nvSpPr>
              <p:cNvPr id="227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28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32" name="Group"/>
            <p:cNvGrpSpPr/>
            <p:nvPr/>
          </p:nvGrpSpPr>
          <p:grpSpPr>
            <a:xfrm>
              <a:off x="6858000" y="0"/>
              <a:ext cx="555625" cy="930275"/>
              <a:chOff x="0" y="0"/>
              <a:chExt cx="555625" cy="930275"/>
            </a:xfrm>
          </p:grpSpPr>
          <p:sp>
            <p:nvSpPr>
              <p:cNvPr id="230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31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</p:grpSp>
      <p:sp>
        <p:nvSpPr>
          <p:cNvPr id="234" name="Line"/>
          <p:cNvSpPr/>
          <p:nvPr/>
        </p:nvSpPr>
        <p:spPr>
          <a:xfrm>
            <a:off x="12649200" y="5791200"/>
            <a:ext cx="3175" cy="67056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pic>
        <p:nvPicPr>
          <p:cNvPr id="235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382000"/>
            <a:ext cx="12738100" cy="2911475"/>
          </a:xfrm>
          <a:prstGeom prst="rect">
            <a:avLst/>
          </a:prstGeom>
          <a:ln w="25400">
            <a:miter lim="400000"/>
          </a:ln>
        </p:spPr>
      </p:pic>
      <p:pic>
        <p:nvPicPr>
          <p:cNvPr id="236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096000"/>
            <a:ext cx="12668250" cy="2835275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239" name="Group"/>
          <p:cNvGrpSpPr/>
          <p:nvPr/>
        </p:nvGrpSpPr>
        <p:grpSpPr>
          <a:xfrm>
            <a:off x="4267200" y="5029200"/>
            <a:ext cx="1270001" cy="6705600"/>
            <a:chOff x="0" y="822642"/>
            <a:chExt cx="1270000" cy="6705600"/>
          </a:xfrm>
        </p:grpSpPr>
        <p:sp>
          <p:nvSpPr>
            <p:cNvPr id="237" name="Line"/>
            <p:cNvSpPr/>
            <p:nvPr/>
          </p:nvSpPr>
          <p:spPr>
            <a:xfrm flipV="1">
              <a:off x="914400" y="822642"/>
              <a:ext cx="3176" cy="67056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38" name="No. of mistakes"/>
            <p:cNvSpPr/>
            <p:nvPr/>
          </p:nvSpPr>
          <p:spPr>
            <a:xfrm flipV="1">
              <a:off x="0" y="2870517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No. of mistakes</a:t>
              </a:r>
            </a:p>
          </p:txBody>
        </p:sp>
      </p:grpSp>
      <p:sp>
        <p:nvSpPr>
          <p:cNvPr id="240" name="Line"/>
          <p:cNvSpPr/>
          <p:nvPr/>
        </p:nvSpPr>
        <p:spPr>
          <a:xfrm>
            <a:off x="10515600" y="5791200"/>
            <a:ext cx="3175" cy="67056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241" name="Line"/>
          <p:cNvSpPr/>
          <p:nvPr/>
        </p:nvSpPr>
        <p:spPr>
          <a:xfrm flipV="1">
            <a:off x="20421600" y="5486400"/>
            <a:ext cx="3175" cy="67056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242" name="[Vapnik 85]"/>
          <p:cNvSpPr txBox="1"/>
          <p:nvPr/>
        </p:nvSpPr>
        <p:spPr>
          <a:xfrm>
            <a:off x="10185400" y="3098800"/>
            <a:ext cx="3204885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[Vapnik 85]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6" animBg="1" advAuto="0"/>
      <p:bldP spid="235" grpId="4" animBg="1" advAuto="0"/>
      <p:bldP spid="236" grpId="5" animBg="1" advAuto="0"/>
      <p:bldP spid="239" grpId="3" animBg="1" advAuto="0"/>
      <p:bldP spid="240" grpId="7" animBg="1" advAuto="0"/>
      <p:bldP spid="241" grpId="1" animBg="1" advAuto="0"/>
      <p:bldP spid="241" grpId="2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Why are large margins good?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1937478"/>
          </a:xfrm>
          <a:prstGeom prst="rect">
            <a:avLst/>
          </a:prstGeom>
        </p:spPr>
        <p:txBody>
          <a:bodyPr/>
          <a:lstStyle/>
          <a:p>
            <a:r>
              <a:t>Why are large margins good?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3" name="On examples with large margin, the prediction is stable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54772" y="2699477"/>
                <a:ext cx="22675910" cy="9753601"/>
              </a:xfrm>
              <a:prstGeom prst="rect">
                <a:avLst/>
              </a:prstGeom>
            </p:spPr>
            <p:txBody>
              <a:bodyPr/>
              <a:lstStyle/>
              <a:p>
                <a:pPr marL="726439" indent="-685799">
                  <a:defRPr sz="5600"/>
                </a:pPr>
                <a:r>
                  <a:rPr lang="en-US" dirty="0"/>
                  <a:t>On examples with large margin, the prediction is stable.</a:t>
                </a:r>
              </a:p>
              <a:p>
                <a:pPr marL="726439" indent="-685799">
                  <a:defRPr sz="5600"/>
                </a:pPr>
                <a:r>
                  <a:rPr lang="en-US" dirty="0"/>
                  <a:t>In other words, small changes in the training set will not cause the prediction to flip.</a:t>
                </a:r>
              </a:p>
              <a:p>
                <a:pPr marL="726439" indent="-685799">
                  <a:defRPr sz="5600"/>
                </a:pPr>
                <a:r>
                  <a:rPr lang="en-US" dirty="0"/>
                  <a:t>We can predict with confidence.</a:t>
                </a:r>
              </a:p>
              <a:p>
                <a:pPr marL="726439" indent="-685799">
                  <a:defRPr sz="5600"/>
                </a:pPr>
                <a:r>
                  <a:rPr lang="en-US" dirty="0"/>
                  <a:t>High confidence 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6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P(</a:t>
                </a:r>
                <a:r>
                  <a:rPr lang="en-US" dirty="0" err="1"/>
                  <a:t>y|x</a:t>
                </a:r>
                <a:r>
                  <a:rPr lang="en-US" dirty="0"/>
                  <a:t>) is close to 0 or to 1. </a:t>
                </a:r>
              </a:p>
              <a:p>
                <a:pPr marL="726439" indent="-685799">
                  <a:defRPr sz="5600"/>
                </a:pPr>
                <a:r>
                  <a:rPr lang="en-US" dirty="0"/>
                  <a:t>Has more to do with the stability of the classifier </a:t>
                </a:r>
                <a:r>
                  <a:rPr lang="en-US" dirty="0" err="1"/>
                  <a:t>w.r.t.</a:t>
                </a:r>
                <a:r>
                  <a:rPr lang="en-US" dirty="0"/>
                  <a:t> small changes in the training data.</a:t>
                </a:r>
                <a:endParaRPr dirty="0"/>
              </a:p>
            </p:txBody>
          </p:sp>
        </mc:Choice>
        <mc:Fallback>
          <p:sp>
            <p:nvSpPr>
              <p:cNvPr id="1843" name="On examples with large margin, the prediction is stable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4772" y="2699477"/>
                <a:ext cx="22675910" cy="9753601"/>
              </a:xfrm>
              <a:prstGeom prst="rect">
                <a:avLst/>
              </a:prstGeom>
              <a:blipFill>
                <a:blip r:embed="rId2"/>
                <a:stretch>
                  <a:fillRect l="-1119" t="-1170" r="-1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over dir="d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" grpId="1" build="p" bldLvl="5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3536E8-D488-4D41-B61F-1B16415266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confidence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certainty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3536E8-D488-4D41-B61F-1B16415266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2598" b="-33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BED94-FDF1-F04E-82F2-739C56AA4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249" y="2743200"/>
            <a:ext cx="21327762" cy="1061720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Certainty: </a:t>
            </a:r>
            <a:r>
              <a:rPr lang="en-US" dirty="0"/>
              <a:t>buy a stock and keep it for 20 years.</a:t>
            </a:r>
            <a:br>
              <a:rPr lang="en-US" dirty="0"/>
            </a:br>
            <a:r>
              <a:rPr lang="en-US" dirty="0"/>
              <a:t>You want to be close to certain that the stock will perform well.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Confidence: </a:t>
            </a:r>
            <a:r>
              <a:rPr lang="en-US" dirty="0"/>
              <a:t>Each day you buy or sell a particular stock: if you can consistently be correct 51% of the days.</a:t>
            </a:r>
          </a:p>
          <a:p>
            <a:r>
              <a:rPr lang="en-US" b="1" dirty="0">
                <a:solidFill>
                  <a:schemeClr val="accent1"/>
                </a:solidFill>
              </a:rPr>
              <a:t>Poker</a:t>
            </a:r>
            <a:r>
              <a:rPr lang="en-US" b="1" dirty="0"/>
              <a:t>:</a:t>
            </a:r>
            <a:r>
              <a:rPr lang="en-US" dirty="0"/>
              <a:t> deciding whether to raise or fold: need to decide correctly more than your opponent.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Medical Diagnosis: </a:t>
            </a:r>
            <a:r>
              <a:rPr lang="en-US" dirty="0">
                <a:solidFill>
                  <a:schemeClr val="tx1"/>
                </a:solidFill>
              </a:rPr>
              <a:t>”In my experience, the majority of patients who present symptoms X suffer from condition Y”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Sport</a:t>
            </a:r>
            <a:r>
              <a:rPr lang="en-US" dirty="0"/>
              <a:t>: read the body language of your opponent, don’t let your opponent read your body language.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824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Prediction in sports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2397977"/>
          </a:xfrm>
          <a:prstGeom prst="rect">
            <a:avLst/>
          </a:prstGeom>
        </p:spPr>
        <p:txBody>
          <a:bodyPr/>
          <a:lstStyle/>
          <a:p>
            <a:r>
              <a:t>Prediction in sports</a:t>
            </a:r>
          </a:p>
        </p:txBody>
      </p:sp>
      <p:sp>
        <p:nvSpPr>
          <p:cNvPr id="18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18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662" y="3396329"/>
            <a:ext cx="12200676" cy="973547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Prediction of spin in table tennis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1761852"/>
          </a:xfrm>
          <a:prstGeom prst="rect">
            <a:avLst/>
          </a:prstGeom>
        </p:spPr>
        <p:txBody>
          <a:bodyPr/>
          <a:lstStyle/>
          <a:p>
            <a:r>
              <a:t>Prediction of spin in table tennis </a:t>
            </a:r>
          </a:p>
        </p:txBody>
      </p:sp>
      <p:sp>
        <p:nvSpPr>
          <p:cNvPr id="1851" name="To respond correctly, we need to predict whether the ball has backspin or topspin.…"/>
          <p:cNvSpPr txBox="1">
            <a:spLocks noGrp="1"/>
          </p:cNvSpPr>
          <p:nvPr>
            <p:ph type="body" sz="half" idx="1"/>
          </p:nvPr>
        </p:nvSpPr>
        <p:spPr>
          <a:xfrm>
            <a:off x="3559546" y="3351449"/>
            <a:ext cx="9530239" cy="9753601"/>
          </a:xfrm>
          <a:prstGeom prst="rect">
            <a:avLst/>
          </a:prstGeom>
        </p:spPr>
        <p:txBody>
          <a:bodyPr/>
          <a:lstStyle/>
          <a:p>
            <a:pPr marL="726439" indent="-685799">
              <a:defRPr sz="4800"/>
            </a:pPr>
            <a:r>
              <a:t>To respond correctly, we need to predict whether the ball has backspin or topspin.</a:t>
            </a:r>
          </a:p>
          <a:p>
            <a:pPr marL="726439" indent="-685799">
              <a:defRPr sz="4800"/>
            </a:pPr>
            <a:r>
              <a:t>By the time the ball is hit, it is too late.</a:t>
            </a:r>
          </a:p>
          <a:p>
            <a:pPr marL="726439" indent="-685799">
              <a:defRPr sz="4800"/>
            </a:pPr>
            <a:r>
              <a:t>We predict from body posture, from experience with individual player,…</a:t>
            </a:r>
          </a:p>
          <a:p>
            <a:pPr marL="726439" indent="-685799">
              <a:defRPr sz="4800"/>
            </a:pPr>
            <a:r>
              <a:t>Definite action according to prediction.</a:t>
            </a:r>
          </a:p>
          <a:p>
            <a:pPr marL="726439" indent="-685799">
              <a:defRPr sz="4800"/>
            </a:pPr>
            <a:r>
              <a:t>Prediction has to be correct more often than incorrect</a:t>
            </a:r>
          </a:p>
        </p:txBody>
      </p:sp>
      <p:sp>
        <p:nvSpPr>
          <p:cNvPr id="18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grpSp>
        <p:nvGrpSpPr>
          <p:cNvPr id="1856" name="Group"/>
          <p:cNvGrpSpPr/>
          <p:nvPr/>
        </p:nvGrpSpPr>
        <p:grpSpPr>
          <a:xfrm>
            <a:off x="14692078" y="2523851"/>
            <a:ext cx="7836933" cy="9257455"/>
            <a:chOff x="0" y="0"/>
            <a:chExt cx="7836932" cy="9257453"/>
          </a:xfrm>
        </p:grpSpPr>
        <p:pic>
          <p:nvPicPr>
            <p:cNvPr id="1853" name="Image" descr="Image"/>
            <p:cNvPicPr>
              <a:picLocks noChangeAspect="1"/>
            </p:cNvPicPr>
            <p:nvPr/>
          </p:nvPicPr>
          <p:blipFill>
            <a:blip r:embed="rId2"/>
            <a:srcRect l="32214"/>
            <a:stretch>
              <a:fillRect/>
            </a:stretch>
          </p:blipFill>
          <p:spPr>
            <a:xfrm>
              <a:off x="0" y="790889"/>
              <a:ext cx="7836933" cy="846656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854" name="Backspin"/>
            <p:cNvSpPr txBox="1"/>
            <p:nvPr/>
          </p:nvSpPr>
          <p:spPr>
            <a:xfrm>
              <a:off x="957098" y="0"/>
              <a:ext cx="2943976" cy="106622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>
                <a:defRPr sz="3800"/>
              </a:lvl1pPr>
            </a:lstStyle>
            <a:p>
              <a:r>
                <a:t>Backspin</a:t>
              </a:r>
            </a:p>
          </p:txBody>
        </p:sp>
        <p:sp>
          <p:nvSpPr>
            <p:cNvPr id="1855" name="Topspin"/>
            <p:cNvSpPr txBox="1"/>
            <p:nvPr/>
          </p:nvSpPr>
          <p:spPr>
            <a:xfrm>
              <a:off x="957098" y="4387967"/>
              <a:ext cx="2544797" cy="106622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>
                <a:defRPr sz="3800"/>
              </a:lvl1pPr>
            </a:lstStyle>
            <a:p>
              <a:r>
                <a:t>Topspin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1" grpId="1" uiExpand="1" build="p" bldLvl="5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D276-198F-FE4B-A681-1F5ED6FE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0FC143-51BC-E94D-B872-04A5D3405A5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61535" y="2743200"/>
                <a:ext cx="21970314" cy="4114800"/>
              </a:xfrm>
            </p:spPr>
            <p:txBody>
              <a:bodyPr/>
              <a:lstStyle/>
              <a:p>
                <a:r>
                  <a:rPr lang="en-US" dirty="0"/>
                  <a:t>High Certainty: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High Confidence: Switching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&gt;1/2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&lt;1/2</m:t>
                    </m:r>
                  </m:oMath>
                </a14:m>
                <a:r>
                  <a:rPr lang="en-US" dirty="0"/>
                  <a:t> (or vice versa) would require large (and unlikely) changes to the training set.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0FC143-51BC-E94D-B872-04A5D3405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61535" y="2743200"/>
                <a:ext cx="21970314" cy="4114800"/>
              </a:xfrm>
              <a:blipFill>
                <a:blip r:embed="rId2"/>
                <a:stretch>
                  <a:fillRect l="-809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C5D76F-6D67-834C-8946-125A705D05EA}"/>
              </a:ext>
            </a:extLst>
          </p:cNvPr>
          <p:cNvSpPr/>
          <p:nvPr/>
        </p:nvSpPr>
        <p:spPr>
          <a:xfrm>
            <a:off x="1458097" y="10254655"/>
            <a:ext cx="7809470" cy="1180465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rPr>
              <a:t>Training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2CE30-ADC1-AF42-84A4-B2ED87D53033}"/>
              </a:ext>
            </a:extLst>
          </p:cNvPr>
          <p:cNvSpPr/>
          <p:nvPr/>
        </p:nvSpPr>
        <p:spPr>
          <a:xfrm>
            <a:off x="10626810" y="10282506"/>
            <a:ext cx="5857103" cy="1066959"/>
          </a:xfrm>
          <a:prstGeom prst="rect">
            <a:avLst/>
          </a:prstGeom>
          <a:solidFill>
            <a:srgbClr val="7030A0"/>
          </a:solid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rPr>
              <a:t>Learning algorithm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j-lt"/>
              <a:ea typeface="+mj-ea"/>
              <a:cs typeface="+mj-cs"/>
              <a:sym typeface="Gill San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016150-6B29-184C-B2EC-6570E5C9C6B0}"/>
              </a:ext>
            </a:extLst>
          </p:cNvPr>
          <p:cNvSpPr/>
          <p:nvPr/>
        </p:nvSpPr>
        <p:spPr>
          <a:xfrm>
            <a:off x="18823460" y="9617988"/>
            <a:ext cx="4102443" cy="1500346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rPr>
              <a:t>Classifier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3D4AC8-5DD4-DA47-B474-3BECC3E13515}"/>
              </a:ext>
            </a:extLst>
          </p:cNvPr>
          <p:cNvGrpSpPr/>
          <p:nvPr/>
        </p:nvGrpSpPr>
        <p:grpSpPr>
          <a:xfrm>
            <a:off x="18918195" y="7899319"/>
            <a:ext cx="3912971" cy="5461081"/>
            <a:chOff x="18918195" y="7899319"/>
            <a:chExt cx="3912971" cy="54610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0FDE98-746B-B748-9429-AE58E640CF7E}"/>
                </a:ext>
              </a:extLst>
            </p:cNvPr>
            <p:cNvSpPr txBox="1"/>
            <p:nvPr/>
          </p:nvSpPr>
          <p:spPr>
            <a:xfrm>
              <a:off x="20565763" y="7899319"/>
              <a:ext cx="617838" cy="82073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1A4E23-47DE-654A-9BAF-63CE925347AC}"/>
                    </a:ext>
                  </a:extLst>
                </p:cNvPr>
                <p:cNvSpPr txBox="1"/>
                <p:nvPr/>
              </p:nvSpPr>
              <p:spPr>
                <a:xfrm>
                  <a:off x="18918195" y="12539662"/>
                  <a:ext cx="3912971" cy="820738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101600" tIns="101600" rIns="101600" bIns="1016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𝑝</m:t>
                        </m:r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(</m:t>
                        </m:r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𝑦</m:t>
                        </m:r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=1|</m:t>
                        </m:r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𝑥</m:t>
                        </m:r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)</m:t>
                        </m:r>
                      </m:oMath>
                    </m:oMathPara>
                  </a14:m>
                  <a:endPara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1A4E23-47DE-654A-9BAF-63CE92534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8195" y="12539662"/>
                  <a:ext cx="3912971" cy="820738"/>
                </a:xfrm>
                <a:prstGeom prst="rect">
                  <a:avLst/>
                </a:prstGeom>
                <a:blipFill>
                  <a:blip r:embed="rId4"/>
                  <a:stretch>
                    <a:fillRect b="-12121"/>
                  </a:stretch>
                </a:blipFill>
                <a:ln w="254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596D2DE-DFB8-5740-90FE-868898F39CE8}"/>
                </a:ext>
              </a:extLst>
            </p:cNvPr>
            <p:cNvCxnSpPr>
              <a:stCxn id="7" idx="2"/>
              <a:endCxn id="6" idx="0"/>
            </p:cNvCxnSpPr>
            <p:nvPr/>
          </p:nvCxnSpPr>
          <p:spPr>
            <a:xfrm>
              <a:off x="20874682" y="8720057"/>
              <a:ext cx="0" cy="89793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466C51-B4F2-3A4A-BEC5-2CA4A96B821A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 flipH="1">
              <a:off x="20874681" y="11118334"/>
              <a:ext cx="1" cy="1421328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FC5B1-E615-0840-A724-CAB4FEF02693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9267567" y="10815986"/>
            <a:ext cx="1359243" cy="28902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687078-3E74-7949-90BA-0D1B7FB4C5A2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16483913" y="10368161"/>
            <a:ext cx="2339547" cy="44782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BEFB8DB-0AF3-1440-90EC-99AE860BC141}"/>
              </a:ext>
            </a:extLst>
          </p:cNvPr>
          <p:cNvSpPr/>
          <p:nvPr/>
        </p:nvSpPr>
        <p:spPr>
          <a:xfrm>
            <a:off x="1458097" y="10225752"/>
            <a:ext cx="7809470" cy="1180465"/>
          </a:xfrm>
          <a:prstGeom prst="round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rPr>
              <a:t>Training set</a:t>
            </a:r>
          </a:p>
        </p:txBody>
      </p:sp>
    </p:spTree>
    <p:extLst>
      <p:ext uri="{BB962C8B-B14F-4D97-AF65-F5344CB8AC3E}">
        <p14:creationId xmlns:p14="http://schemas.microsoft.com/office/powerpoint/2010/main" val="3985376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2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The three sources of classification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three sources of classification error</a:t>
            </a:r>
          </a:p>
        </p:txBody>
      </p:sp>
      <p:sp>
        <p:nvSpPr>
          <p:cNvPr id="1859" name="Bayes Error: the minimal error rate achieved when the true distribution is known (exactly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Bayes Error:</a:t>
            </a:r>
            <a:r>
              <a:t> the minimal error rate achieved when the true distribution is known (exactly).</a:t>
            </a:r>
          </a:p>
          <a:p>
            <a:r>
              <a:rPr b="1"/>
              <a:t>Model Bias:</a:t>
            </a:r>
            <a:r>
              <a:t> error resulting from the inability of the model class to represent the true distribution.</a:t>
            </a:r>
          </a:p>
          <a:p>
            <a:r>
              <a:rPr b="1"/>
              <a:t>Data Variation:</a:t>
            </a:r>
            <a:r>
              <a:t> error resulting from the difference between the training set and the true distribution.</a:t>
            </a:r>
          </a:p>
        </p:txBody>
      </p:sp>
      <p:sp>
        <p:nvSpPr>
          <p:cNvPr id="18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9" grpId="1" uiExpand="1" build="p" bldLvl="5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X={1,2,3} dist. is uniform.(1/3,1/3,1/3)…"/>
          <p:cNvSpPr txBox="1">
            <a:spLocks noGrp="1"/>
          </p:cNvSpPr>
          <p:nvPr>
            <p:ph type="body" idx="1"/>
          </p:nvPr>
        </p:nvSpPr>
        <p:spPr>
          <a:xfrm>
            <a:off x="3682314" y="3125461"/>
            <a:ext cx="8509686" cy="4412161"/>
          </a:xfrm>
          <a:prstGeom prst="rect">
            <a:avLst/>
          </a:prstGeom>
        </p:spPr>
        <p:txBody>
          <a:bodyPr/>
          <a:lstStyle/>
          <a:p>
            <a:r>
              <a:rPr lang="en-US" sz="2000" b="1" dirty="0"/>
              <a:t>1)  Optimal Rule</a:t>
            </a:r>
          </a:p>
          <a:p>
            <a:r>
              <a:rPr sz="2000" dirty="0"/>
              <a:t>X={1,2,3} dist. is uniform.(1/3,1/3,1/3)</a:t>
            </a:r>
          </a:p>
          <a:p>
            <a:r>
              <a:rPr sz="2000" dirty="0"/>
              <a:t>Y={-1,+1}, </a:t>
            </a:r>
          </a:p>
          <a:p>
            <a:pPr lvl="1"/>
            <a:r>
              <a:rPr sz="2000" dirty="0"/>
              <a:t>P(y=+1|x=1)=0.1</a:t>
            </a:r>
          </a:p>
          <a:p>
            <a:pPr lvl="1"/>
            <a:r>
              <a:rPr sz="2000" dirty="0"/>
              <a:t>P(y=+1|x=2)=0.8</a:t>
            </a:r>
          </a:p>
          <a:p>
            <a:pPr lvl="1"/>
            <a:r>
              <a:rPr sz="2000" dirty="0"/>
              <a:t>P(y=+1|x=3)=0.3</a:t>
            </a:r>
          </a:p>
          <a:p>
            <a:pPr marL="726439" indent="-685799">
              <a:defRPr sz="5800"/>
            </a:pPr>
            <a:r>
              <a:rPr sz="2000" dirty="0"/>
              <a:t>Bayes optimal classifier: f(1)=-1,f(2)=+1,f(3)=?</a:t>
            </a:r>
          </a:p>
          <a:p>
            <a:pPr>
              <a:spcBef>
                <a:spcPts val="1200"/>
              </a:spcBef>
              <a:defRPr sz="6200"/>
            </a:pPr>
            <a:r>
              <a:rPr sz="2000" dirty="0"/>
              <a:t>Bayes Error</a:t>
            </a:r>
            <a:r>
              <a:rPr lang="en-US" sz="2000" dirty="0"/>
              <a:t> </a:t>
            </a:r>
            <a:r>
              <a:rPr sz="2000" dirty="0"/>
              <a:t>= </a:t>
            </a:r>
            <a:r>
              <a:rPr lang="en-US" sz="2000" dirty="0"/>
              <a:t>?</a:t>
            </a:r>
            <a:endParaRPr sz="2000" dirty="0"/>
          </a:p>
        </p:txBody>
      </p:sp>
      <p:sp>
        <p:nvSpPr>
          <p:cNvPr id="6" name="Bayes optimal classifier: f(1)=-1,f(2)=+1,f(3)=-1…">
            <a:extLst>
              <a:ext uri="{FF2B5EF4-FFF2-40B4-BE49-F238E27FC236}">
                <a16:creationId xmlns:a16="http://schemas.microsoft.com/office/drawing/2014/main" id="{6352FB8B-9E21-0544-BEA3-0A69E5F7A52D}"/>
              </a:ext>
            </a:extLst>
          </p:cNvPr>
          <p:cNvSpPr txBox="1">
            <a:spLocks/>
          </p:cNvSpPr>
          <p:nvPr/>
        </p:nvSpPr>
        <p:spPr>
          <a:xfrm>
            <a:off x="3682314" y="7537622"/>
            <a:ext cx="8286689" cy="373253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/>
          <a:lstStyle>
            <a:lvl1pPr marL="726440" marR="81279" indent="-685800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  <a:lvl2pPr marL="1069339" marR="81279" indent="-571499" algn="l" defTabSz="18288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2pPr>
            <a:lvl3pPr marL="1412239" marR="81279" indent="-457200" algn="l" defTabSz="18288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3pPr>
            <a:lvl4pPr marL="1869439" marR="81279" indent="-457200" algn="l" defTabSz="1828800" rtl="0" latin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4pPr>
            <a:lvl5pPr marL="2326639" marR="81279" indent="-457200" algn="l" defTabSz="1828800" rtl="0" latin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40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5pPr>
            <a:lvl6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6pPr>
            <a:lvl7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7pPr>
            <a:lvl8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8pPr>
            <a:lvl9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marL="40640" indent="0" hangingPunct="1">
              <a:buFontTx/>
              <a:buNone/>
              <a:defRPr sz="5800"/>
            </a:pPr>
            <a:endParaRPr lang="en-US" sz="2000" dirty="0"/>
          </a:p>
          <a:p>
            <a:pPr marL="726439" indent="-685799" hangingPunct="1">
              <a:spcBef>
                <a:spcPts val="1200"/>
              </a:spcBef>
              <a:defRPr sz="5800"/>
            </a:pPr>
            <a:r>
              <a:rPr lang="en-US" sz="2000" b="1" dirty="0"/>
              <a:t>2) Model Bias</a:t>
            </a:r>
          </a:p>
          <a:p>
            <a:pPr marL="726439" indent="-685799" hangingPunct="1">
              <a:spcBef>
                <a:spcPts val="1200"/>
              </a:spcBef>
              <a:defRPr sz="5800"/>
            </a:pPr>
            <a:r>
              <a:rPr lang="en-US" sz="2000" dirty="0"/>
              <a:t>Suppose our model allows only</a:t>
            </a:r>
            <a:br>
              <a:rPr lang="en-US" sz="2000" dirty="0"/>
            </a:br>
            <a:r>
              <a:rPr lang="en-US" sz="2000" dirty="0"/>
              <a:t>rules of the form</a:t>
            </a:r>
          </a:p>
          <a:p>
            <a:pPr hangingPunct="1">
              <a:spcBef>
                <a:spcPts val="1200"/>
              </a:spcBef>
              <a:defRPr sz="5800"/>
            </a:pPr>
            <a:r>
              <a:rPr lang="en-US" sz="2000" dirty="0"/>
              <a:t>Give an optimal rule for the distribution defined above</a:t>
            </a:r>
          </a:p>
          <a:p>
            <a:pPr marL="726439" indent="-685799" hangingPunct="1">
              <a:spcBef>
                <a:spcPts val="1200"/>
              </a:spcBef>
              <a:defRPr sz="5800"/>
            </a:pPr>
            <a:r>
              <a:rPr lang="en-US" sz="2000" dirty="0"/>
              <a:t>What is the expected error of that rule?</a:t>
            </a:r>
          </a:p>
          <a:p>
            <a:pPr marL="726439" indent="-685799" hangingPunct="1">
              <a:spcBef>
                <a:spcPts val="1200"/>
              </a:spcBef>
              <a:defRPr sz="5800"/>
            </a:pPr>
            <a:r>
              <a:rPr lang="en-US" sz="2000" dirty="0"/>
              <a:t>How does it compare with the Bayes Optimal Rule?</a:t>
            </a:r>
          </a:p>
          <a:p>
            <a:pPr marL="726439" indent="-685799" hangingPunct="1">
              <a:spcBef>
                <a:spcPts val="1200"/>
              </a:spcBef>
              <a:defRPr sz="5800"/>
            </a:pPr>
            <a:endParaRPr lang="en-US" sz="4000" dirty="0"/>
          </a:p>
          <a:p>
            <a:pPr marL="497840" lvl="1" indent="0" hangingPunct="1">
              <a:buFontTx/>
              <a:buNone/>
              <a:defRPr sz="5800"/>
            </a:pPr>
            <a:endParaRPr lang="en-US" sz="4000" dirty="0"/>
          </a:p>
        </p:txBody>
      </p:sp>
      <p:pic>
        <p:nvPicPr>
          <p:cNvPr id="7" name="MathTypeImage.pdf" descr="MathTypeImage.pdf">
            <a:extLst>
              <a:ext uri="{FF2B5EF4-FFF2-40B4-BE49-F238E27FC236}">
                <a16:creationId xmlns:a16="http://schemas.microsoft.com/office/drawing/2014/main" id="{FE15BAFD-2FC5-5947-B760-C6E259065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486" y="8371425"/>
            <a:ext cx="2382572" cy="720313"/>
          </a:xfrm>
          <a:prstGeom prst="rect">
            <a:avLst/>
          </a:prstGeom>
          <a:ln w="25400">
            <a:miter lim="400000"/>
          </a:ln>
        </p:spPr>
      </p:pic>
      <p:sp>
        <p:nvSpPr>
          <p:cNvPr id="12" name="In practice, we don’t know the conditional probabilities, we estimate them from data:">
            <a:extLst>
              <a:ext uri="{FF2B5EF4-FFF2-40B4-BE49-F238E27FC236}">
                <a16:creationId xmlns:a16="http://schemas.microsoft.com/office/drawing/2014/main" id="{293D5A13-A6CF-384F-B2C1-241F838851F1}"/>
              </a:ext>
            </a:extLst>
          </p:cNvPr>
          <p:cNvSpPr txBox="1">
            <a:spLocks/>
          </p:cNvSpPr>
          <p:nvPr/>
        </p:nvSpPr>
        <p:spPr>
          <a:xfrm>
            <a:off x="12233300" y="6068198"/>
            <a:ext cx="15544800" cy="16820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/>
          <a:lstStyle>
            <a:lvl1pPr marL="726439" marR="81279" indent="-685799" algn="l" defTabSz="18288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  <a:lvl2pPr marL="1069339" marR="81279" indent="-571499" algn="l" defTabSz="18288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2pPr>
            <a:lvl3pPr marL="1412239" marR="81279" indent="-457200" algn="l" defTabSz="18288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3pPr>
            <a:lvl4pPr marL="1869439" marR="81279" indent="-457200" algn="l" defTabSz="1828800" rtl="0" latin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4pPr>
            <a:lvl5pPr marL="2326639" marR="81279" indent="-457200" algn="l" defTabSz="1828800" rtl="0" latin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40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5pPr>
            <a:lvl6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6pPr>
            <a:lvl7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7pPr>
            <a:lvl8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8pPr>
            <a:lvl9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hangingPunct="1"/>
            <a:r>
              <a:rPr lang="en-US" sz="2000" b="1" dirty="0"/>
              <a:t>4) Data Variation</a:t>
            </a:r>
          </a:p>
          <a:p>
            <a:pPr hangingPunct="1"/>
            <a:r>
              <a:rPr lang="en-US" sz="2000" dirty="0"/>
              <a:t>In practice, we don’t know the conditional probabilities, we estimate them from 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A3FDFF1-9A19-7047-94D7-D06E68DAAE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426772"/>
                  </p:ext>
                </p:extLst>
              </p:nvPr>
            </p:nvGraphicFramePr>
            <p:xfrm>
              <a:off x="12840429" y="7199220"/>
              <a:ext cx="9164091" cy="22110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4039">
                      <a:extLst>
                        <a:ext uri="{9D8B030D-6E8A-4147-A177-3AD203B41FA5}">
                          <a16:colId xmlns:a16="http://schemas.microsoft.com/office/drawing/2014/main" val="1350771629"/>
                        </a:ext>
                      </a:extLst>
                    </a:gridCol>
                    <a:gridCol w="1349829">
                      <a:extLst>
                        <a:ext uri="{9D8B030D-6E8A-4147-A177-3AD203B41FA5}">
                          <a16:colId xmlns:a16="http://schemas.microsoft.com/office/drawing/2014/main" val="4037567008"/>
                        </a:ext>
                      </a:extLst>
                    </a:gridCol>
                    <a:gridCol w="1045029">
                      <a:extLst>
                        <a:ext uri="{9D8B030D-6E8A-4147-A177-3AD203B41FA5}">
                          <a16:colId xmlns:a16="http://schemas.microsoft.com/office/drawing/2014/main" val="113986772"/>
                        </a:ext>
                      </a:extLst>
                    </a:gridCol>
                    <a:gridCol w="3016660">
                      <a:extLst>
                        <a:ext uri="{9D8B030D-6E8A-4147-A177-3AD203B41FA5}">
                          <a16:colId xmlns:a16="http://schemas.microsoft.com/office/drawing/2014/main" val="1550717565"/>
                        </a:ext>
                      </a:extLst>
                    </a:gridCol>
                    <a:gridCol w="2438534">
                      <a:extLst>
                        <a:ext uri="{9D8B030D-6E8A-4147-A177-3AD203B41FA5}">
                          <a16:colId xmlns:a16="http://schemas.microsoft.com/office/drawing/2014/main" val="892054989"/>
                        </a:ext>
                      </a:extLst>
                    </a:gridCol>
                  </a:tblGrid>
                  <a:tr h="639106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# Y=+1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# Y=-1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Empirical conditional Probability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True Conditional Probability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3681092"/>
                      </a:ext>
                    </a:extLst>
                  </a:tr>
                  <a:tr h="381516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6+1</m:t>
                                  </m:r>
                                </m:den>
                              </m:f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b="0" dirty="0"/>
                            <a:t>P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=0.1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5384820"/>
                      </a:ext>
                    </a:extLst>
                  </a:tr>
                  <a:tr h="350477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=+1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 ?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b="0" dirty="0"/>
                            <a:t>P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=?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03522"/>
                      </a:ext>
                    </a:extLst>
                  </a:tr>
                  <a:tr h="350477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=3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2000" dirty="0"/>
                            <a:t> 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b="0" dirty="0"/>
                            <a:t>P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=3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=?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420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EA3FDFF1-9A19-7047-94D7-D06E68DAAE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6426772"/>
                  </p:ext>
                </p:extLst>
              </p:nvPr>
            </p:nvGraphicFramePr>
            <p:xfrm>
              <a:off x="12840429" y="7199220"/>
              <a:ext cx="9164091" cy="22110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4039">
                      <a:extLst>
                        <a:ext uri="{9D8B030D-6E8A-4147-A177-3AD203B41FA5}">
                          <a16:colId xmlns:a16="http://schemas.microsoft.com/office/drawing/2014/main" val="1350771629"/>
                        </a:ext>
                      </a:extLst>
                    </a:gridCol>
                    <a:gridCol w="1349829">
                      <a:extLst>
                        <a:ext uri="{9D8B030D-6E8A-4147-A177-3AD203B41FA5}">
                          <a16:colId xmlns:a16="http://schemas.microsoft.com/office/drawing/2014/main" val="4037567008"/>
                        </a:ext>
                      </a:extLst>
                    </a:gridCol>
                    <a:gridCol w="1045029">
                      <a:extLst>
                        <a:ext uri="{9D8B030D-6E8A-4147-A177-3AD203B41FA5}">
                          <a16:colId xmlns:a16="http://schemas.microsoft.com/office/drawing/2014/main" val="113986772"/>
                        </a:ext>
                      </a:extLst>
                    </a:gridCol>
                    <a:gridCol w="3016660">
                      <a:extLst>
                        <a:ext uri="{9D8B030D-6E8A-4147-A177-3AD203B41FA5}">
                          <a16:colId xmlns:a16="http://schemas.microsoft.com/office/drawing/2014/main" val="1550717565"/>
                        </a:ext>
                      </a:extLst>
                    </a:gridCol>
                    <a:gridCol w="2438534">
                      <a:extLst>
                        <a:ext uri="{9D8B030D-6E8A-4147-A177-3AD203B41FA5}">
                          <a16:colId xmlns:a16="http://schemas.microsoft.com/office/drawing/2014/main" val="89205498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# Y=+1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# Y=-1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Empirical conditional Probability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True Conditional Probability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368109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109" t="-101786" r="-80672" b="-1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6563" t="-101786" b="-1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384820"/>
                      </a:ext>
                    </a:extLst>
                  </a:tr>
                  <a:tr h="404495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109" t="-353125" r="-8067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6563" t="-353125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3522"/>
                      </a:ext>
                    </a:extLst>
                  </a:tr>
                  <a:tr h="404495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109" t="-453125" r="-8067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6563" t="-453125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42064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MathTypeImage.pdf" descr="MathTypeImage.pdf">
            <a:extLst>
              <a:ext uri="{FF2B5EF4-FFF2-40B4-BE49-F238E27FC236}">
                <a16:creationId xmlns:a16="http://schemas.microsoft.com/office/drawing/2014/main" id="{C5998BC9-C486-FA40-81A3-B3ED2322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114" y="4397073"/>
            <a:ext cx="2382572" cy="720313"/>
          </a:xfrm>
          <a:prstGeom prst="rect">
            <a:avLst/>
          </a:prstGeom>
          <a:ln w="25400">
            <a:miter lim="400000"/>
          </a:ln>
        </p:spPr>
      </p:pic>
      <p:sp>
        <p:nvSpPr>
          <p:cNvPr id="18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718648" y="13131800"/>
            <a:ext cx="472704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66</a:t>
            </a:fld>
            <a:endParaRPr/>
          </a:p>
        </p:txBody>
      </p:sp>
      <p:sp>
        <p:nvSpPr>
          <p:cNvPr id="8" name="Consider a slightly different distribution:…">
            <a:extLst>
              <a:ext uri="{FF2B5EF4-FFF2-40B4-BE49-F238E27FC236}">
                <a16:creationId xmlns:a16="http://schemas.microsoft.com/office/drawing/2014/main" id="{59C1928D-36C7-A248-BB46-3962B9E50A89}"/>
              </a:ext>
            </a:extLst>
          </p:cNvPr>
          <p:cNvSpPr txBox="1">
            <a:spLocks/>
          </p:cNvSpPr>
          <p:nvPr/>
        </p:nvSpPr>
        <p:spPr>
          <a:xfrm>
            <a:off x="13673862" y="798147"/>
            <a:ext cx="7772400" cy="45333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/>
          <a:lstStyle>
            <a:lvl1pPr marL="726440" marR="81279" indent="-685800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  <a:lvl2pPr marL="1069339" marR="81279" indent="-571499" algn="l" defTabSz="1828800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56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2pPr>
            <a:lvl3pPr marL="1412239" marR="81279" indent="-457200" algn="l" defTabSz="18288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3pPr>
            <a:lvl4pPr marL="1869439" marR="81279" indent="-457200" algn="l" defTabSz="1828800" rtl="0" latin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4pPr>
            <a:lvl5pPr marL="2326639" marR="81279" indent="-457200" algn="l" defTabSz="1828800" rtl="0" latin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40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5pPr>
            <a:lvl6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6pPr>
            <a:lvl7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7pPr>
            <a:lvl8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8pPr>
            <a:lvl9pPr marL="2600959" marR="81279" indent="-731519" algn="l" defTabSz="1828800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6400" b="0" i="0" u="none" strike="noStrike" cap="none" spc="0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9pPr>
          </a:lstStyle>
          <a:p>
            <a:pPr marL="726439" indent="-685799" hangingPunct="1">
              <a:defRPr sz="4200"/>
            </a:pPr>
            <a:r>
              <a:rPr lang="en-US" sz="2000" b="1" dirty="0"/>
              <a:t>3) Consider a slightly different distribution:</a:t>
            </a:r>
          </a:p>
          <a:p>
            <a:pPr marL="726439" indent="-685799" hangingPunct="1">
              <a:defRPr sz="4200"/>
            </a:pPr>
            <a:r>
              <a:rPr lang="en-US" sz="2000" dirty="0"/>
              <a:t>X={1,2,3} dist. is uniform.(1/3,1/3,1/3)</a:t>
            </a:r>
          </a:p>
          <a:p>
            <a:pPr marL="726439" indent="-685799" hangingPunct="1">
              <a:defRPr sz="4200"/>
            </a:pPr>
            <a:r>
              <a:rPr lang="en-US" sz="2000" dirty="0"/>
              <a:t>Y={-1,+1}, </a:t>
            </a:r>
          </a:p>
          <a:p>
            <a:pPr lvl="1" hangingPunct="1">
              <a:defRPr sz="4200"/>
            </a:pPr>
            <a:r>
              <a:rPr lang="en-US" sz="2000" dirty="0"/>
              <a:t>P(y=+1|x=1)=0.1</a:t>
            </a:r>
          </a:p>
          <a:p>
            <a:pPr lvl="1" hangingPunct="1">
              <a:defRPr sz="4200"/>
            </a:pPr>
            <a:r>
              <a:rPr lang="en-US" sz="2000" dirty="0"/>
              <a:t>P(y=+1|x=2)=0.8</a:t>
            </a:r>
          </a:p>
          <a:p>
            <a:pPr lvl="1" hangingPunct="1">
              <a:defRPr sz="4200"/>
            </a:pPr>
            <a:r>
              <a:rPr lang="en-US" sz="2000" dirty="0"/>
              <a:t>P(y=+1|x=3)=</a:t>
            </a:r>
            <a:r>
              <a:rPr lang="en-US" sz="2000" dirty="0">
                <a:solidFill>
                  <a:schemeClr val="accent5"/>
                </a:solidFill>
              </a:rPr>
              <a:t>0.6 </a:t>
            </a:r>
            <a:r>
              <a:rPr lang="en-US" sz="2000" dirty="0"/>
              <a:t>(instead of 0.3)</a:t>
            </a:r>
            <a:endParaRPr lang="en-US" sz="2000" dirty="0">
              <a:solidFill>
                <a:schemeClr val="accent5"/>
              </a:solidFill>
            </a:endParaRPr>
          </a:p>
          <a:p>
            <a:pPr marL="726439" indent="-685799" hangingPunct="1">
              <a:defRPr sz="4200"/>
            </a:pPr>
            <a:r>
              <a:rPr lang="en-US" sz="2000" dirty="0"/>
              <a:t>Bayes optimal classifier: f(1)=   ,f(2)=     ,f(3)=     </a:t>
            </a:r>
          </a:p>
          <a:p>
            <a:pPr marL="726439" indent="-685799" hangingPunct="1">
              <a:defRPr sz="4200"/>
            </a:pPr>
            <a:r>
              <a:rPr lang="en-US" sz="2000" dirty="0"/>
              <a:t>Bayes Error = </a:t>
            </a:r>
          </a:p>
          <a:p>
            <a:pPr marL="726439" indent="-685799" hangingPunct="1">
              <a:defRPr sz="4200"/>
            </a:pPr>
            <a:r>
              <a:rPr lang="en-US" sz="2000" dirty="0"/>
              <a:t>Error of optimal rule from the set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47806-C537-964A-91C9-988C971D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350" y="184737"/>
            <a:ext cx="5113020" cy="1226820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13" name="For x=3 estimate is below 0.5, truth is above 0.5…">
            <a:extLst>
              <a:ext uri="{FF2B5EF4-FFF2-40B4-BE49-F238E27FC236}">
                <a16:creationId xmlns:a16="http://schemas.microsoft.com/office/drawing/2014/main" id="{19155F48-AD72-2746-B834-5FD25C826346}"/>
              </a:ext>
            </a:extLst>
          </p:cNvPr>
          <p:cNvSpPr txBox="1"/>
          <p:nvPr/>
        </p:nvSpPr>
        <p:spPr>
          <a:xfrm>
            <a:off x="12840429" y="9964073"/>
            <a:ext cx="9521867" cy="30392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/>
          <a:lstStyle/>
          <a:p>
            <a:pPr marL="726439" marR="81279" indent="-685799" defTabSz="1828800">
              <a:spcBef>
                <a:spcPts val="1200"/>
              </a:spcBef>
              <a:buSzPct val="100000"/>
              <a:buChar char="•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2000" dirty="0"/>
              <a:t>For x=3 estimate is below 0.5, truth is above 0.5</a:t>
            </a:r>
          </a:p>
          <a:p>
            <a:pPr marL="726439" marR="81279" indent="-685799" defTabSz="1828800">
              <a:spcBef>
                <a:spcPts val="1200"/>
              </a:spcBef>
              <a:buSzPct val="100000"/>
              <a:buChar char="•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2000" dirty="0"/>
              <a:t>Empirically optimal classifier : f(1)=-1, f(2)=+1, f(3)=-1</a:t>
            </a:r>
          </a:p>
          <a:p>
            <a:pPr marL="726439" marR="81279" indent="-685799" defTabSz="1828800">
              <a:spcBef>
                <a:spcPts val="1200"/>
              </a:spcBef>
              <a:buSzPct val="100000"/>
              <a:buChar char="•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2000" dirty="0"/>
              <a:t>This rule is NOT the Bayes optimal rule, it was misled by </a:t>
            </a:r>
            <a:endParaRPr lang="en-US" sz="2000" dirty="0"/>
          </a:p>
          <a:p>
            <a:pPr marL="726439" marR="81279" indent="-685799" defTabSz="1828800">
              <a:spcBef>
                <a:spcPts val="1200"/>
              </a:spcBef>
              <a:buSzPct val="100000"/>
              <a:buChar char="•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2000" dirty="0"/>
              <a:t>the empirical estimate for x=3. We say that the discrepancy is due to data variation.</a:t>
            </a:r>
          </a:p>
          <a:p>
            <a:pPr marL="726439" marR="81279" indent="-685799" defTabSz="1828800">
              <a:spcBef>
                <a:spcPts val="1200"/>
              </a:spcBef>
              <a:buSzPct val="100000"/>
              <a:buChar char="•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2000" dirty="0"/>
              <a:t>The best rule of the form                                    </a:t>
            </a:r>
            <a:r>
              <a:rPr lang="en-US" sz="2000" dirty="0"/>
              <a:t>is</a:t>
            </a:r>
            <a:r>
              <a:rPr sz="2000" dirty="0"/>
              <a:t> equal to the Bayes optimal rule.</a:t>
            </a:r>
          </a:p>
        </p:txBody>
      </p:sp>
      <p:pic>
        <p:nvPicPr>
          <p:cNvPr id="14" name="MathTypeImage.pdf" descr="MathTypeImage.pdf">
            <a:extLst>
              <a:ext uri="{FF2B5EF4-FFF2-40B4-BE49-F238E27FC236}">
                <a16:creationId xmlns:a16="http://schemas.microsoft.com/office/drawing/2014/main" id="{129B3C64-8EB4-BE4D-9C55-553C29F08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209" y="11929158"/>
            <a:ext cx="2066529" cy="624765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Example, Model Bias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1682058"/>
          </a:xfrm>
          <a:prstGeom prst="rect">
            <a:avLst/>
          </a:prstGeom>
        </p:spPr>
        <p:txBody>
          <a:bodyPr/>
          <a:lstStyle/>
          <a:p>
            <a:r>
              <a:t>Example, Model Bias </a:t>
            </a:r>
          </a:p>
        </p:txBody>
      </p:sp>
      <p:sp>
        <p:nvSpPr>
          <p:cNvPr id="1867" name="Bayes optimal classifier: f(1)=-1,f(2)=+1,f(3)=-1…"/>
          <p:cNvSpPr txBox="1">
            <a:spLocks noGrp="1"/>
          </p:cNvSpPr>
          <p:nvPr>
            <p:ph type="body" idx="1"/>
          </p:nvPr>
        </p:nvSpPr>
        <p:spPr>
          <a:xfrm>
            <a:off x="4419600" y="3125461"/>
            <a:ext cx="8286689" cy="3732539"/>
          </a:xfrm>
          <a:prstGeom prst="rect">
            <a:avLst/>
          </a:prstGeom>
        </p:spPr>
        <p:txBody>
          <a:bodyPr/>
          <a:lstStyle/>
          <a:p>
            <a:pPr marL="40640" indent="0">
              <a:buNone/>
              <a:defRPr sz="5800"/>
            </a:pPr>
            <a:endParaRPr sz="2000" dirty="0"/>
          </a:p>
          <a:p>
            <a:pPr marL="726439" indent="-685799">
              <a:spcBef>
                <a:spcPts val="1200"/>
              </a:spcBef>
              <a:defRPr sz="5800"/>
            </a:pPr>
            <a:r>
              <a:rPr lang="en-US" sz="2000" dirty="0"/>
              <a:t>Model Bias</a:t>
            </a:r>
          </a:p>
          <a:p>
            <a:pPr marL="726439" indent="-685799">
              <a:spcBef>
                <a:spcPts val="1200"/>
              </a:spcBef>
              <a:defRPr sz="5800"/>
            </a:pPr>
            <a:r>
              <a:rPr sz="2000" dirty="0"/>
              <a:t>Suppose our model allows</a:t>
            </a:r>
            <a:r>
              <a:rPr lang="en-US" sz="2000" dirty="0"/>
              <a:t> only</a:t>
            </a:r>
            <a:br>
              <a:rPr sz="2000" dirty="0"/>
            </a:br>
            <a:r>
              <a:rPr sz="2000" dirty="0"/>
              <a:t>rules of the form</a:t>
            </a:r>
            <a:endParaRPr lang="en-US" sz="2000" dirty="0"/>
          </a:p>
          <a:p>
            <a:pPr>
              <a:spcBef>
                <a:spcPts val="1200"/>
              </a:spcBef>
              <a:defRPr sz="5800"/>
            </a:pPr>
            <a:r>
              <a:rPr lang="en-US" sz="2000" dirty="0"/>
              <a:t>Give an optimal rule for the distribution defined above</a:t>
            </a:r>
            <a:endParaRPr sz="2000" dirty="0"/>
          </a:p>
          <a:p>
            <a:pPr marL="726439" indent="-685799">
              <a:spcBef>
                <a:spcPts val="1200"/>
              </a:spcBef>
              <a:defRPr sz="5800"/>
            </a:pPr>
            <a:r>
              <a:rPr lang="en-US" sz="2000" dirty="0"/>
              <a:t>What is the expected error of that rule?</a:t>
            </a:r>
          </a:p>
          <a:p>
            <a:pPr marL="726439" indent="-685799">
              <a:spcBef>
                <a:spcPts val="1200"/>
              </a:spcBef>
              <a:defRPr sz="5800"/>
            </a:pPr>
            <a:r>
              <a:rPr lang="en-US" sz="2000" dirty="0"/>
              <a:t>How does it compare with the Bayes Optimal Rule?</a:t>
            </a:r>
          </a:p>
          <a:p>
            <a:pPr marL="726439" indent="-685799">
              <a:spcBef>
                <a:spcPts val="1200"/>
              </a:spcBef>
              <a:defRPr sz="5800"/>
            </a:pPr>
            <a:endParaRPr sz="4000" dirty="0"/>
          </a:p>
          <a:p>
            <a:pPr marL="497840" lvl="1" indent="0">
              <a:buNone/>
              <a:defRPr sz="5800"/>
            </a:pPr>
            <a:endParaRPr sz="4000" dirty="0"/>
          </a:p>
        </p:txBody>
      </p:sp>
      <p:sp>
        <p:nvSpPr>
          <p:cNvPr id="18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718648" y="13131800"/>
            <a:ext cx="472704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1869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772" y="3959264"/>
            <a:ext cx="2382572" cy="72031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Example, Data Variation (1)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1682058"/>
          </a:xfrm>
          <a:prstGeom prst="rect">
            <a:avLst/>
          </a:prstGeom>
        </p:spPr>
        <p:txBody>
          <a:bodyPr/>
          <a:lstStyle/>
          <a:p>
            <a:r>
              <a:t>Example, Data Variation (1)</a:t>
            </a:r>
          </a:p>
        </p:txBody>
      </p:sp>
      <p:sp>
        <p:nvSpPr>
          <p:cNvPr id="1873" name="Consider a slightly different distribution:…"/>
          <p:cNvSpPr txBox="1">
            <a:spLocks noGrp="1"/>
          </p:cNvSpPr>
          <p:nvPr>
            <p:ph type="body" idx="1"/>
          </p:nvPr>
        </p:nvSpPr>
        <p:spPr>
          <a:xfrm>
            <a:off x="4419600" y="3125462"/>
            <a:ext cx="7772400" cy="4533394"/>
          </a:xfrm>
          <a:prstGeom prst="rect">
            <a:avLst/>
          </a:prstGeom>
        </p:spPr>
        <p:txBody>
          <a:bodyPr/>
          <a:lstStyle/>
          <a:p>
            <a:pPr marL="726439" indent="-685799">
              <a:defRPr sz="4200"/>
            </a:pPr>
            <a:r>
              <a:rPr sz="2000" dirty="0"/>
              <a:t>Consider a slightly different distribution:</a:t>
            </a:r>
          </a:p>
          <a:p>
            <a:pPr marL="726439" indent="-685799">
              <a:defRPr sz="4200"/>
            </a:pPr>
            <a:r>
              <a:rPr sz="2000" dirty="0"/>
              <a:t>X={1,2,3} dist. is uniform.(1/3,1/3,1/3)</a:t>
            </a:r>
          </a:p>
          <a:p>
            <a:pPr marL="726439" indent="-685799">
              <a:defRPr sz="4200"/>
            </a:pPr>
            <a:r>
              <a:rPr sz="2000" dirty="0"/>
              <a:t>Y={-1,+1}, </a:t>
            </a:r>
          </a:p>
          <a:p>
            <a:pPr lvl="1">
              <a:defRPr sz="4200"/>
            </a:pPr>
            <a:r>
              <a:rPr sz="2000" dirty="0"/>
              <a:t>P(y=+1|x=1)=0.1</a:t>
            </a:r>
          </a:p>
          <a:p>
            <a:pPr lvl="1">
              <a:defRPr sz="4200"/>
            </a:pPr>
            <a:r>
              <a:rPr sz="2000" dirty="0"/>
              <a:t>P(y=+1|x=2)=0.8</a:t>
            </a:r>
          </a:p>
          <a:p>
            <a:pPr lvl="1">
              <a:defRPr sz="4200"/>
            </a:pPr>
            <a:r>
              <a:rPr sz="2000" dirty="0"/>
              <a:t>P(y=+1|x=3)=</a:t>
            </a:r>
            <a:r>
              <a:rPr sz="2000" dirty="0">
                <a:solidFill>
                  <a:schemeClr val="accent5"/>
                </a:solidFill>
              </a:rPr>
              <a:t>0.6 </a:t>
            </a:r>
            <a:r>
              <a:rPr sz="2000" dirty="0"/>
              <a:t>(instead of 0.3)</a:t>
            </a:r>
            <a:endParaRPr sz="2000" dirty="0">
              <a:solidFill>
                <a:schemeClr val="accent5"/>
              </a:solidFill>
            </a:endParaRPr>
          </a:p>
          <a:p>
            <a:pPr marL="726439" indent="-685799">
              <a:defRPr sz="4200"/>
            </a:pPr>
            <a:r>
              <a:rPr sz="2000" dirty="0"/>
              <a:t>Bayes optimal classifier: f(1)=</a:t>
            </a:r>
            <a:r>
              <a:rPr lang="en-US" sz="2000" dirty="0"/>
              <a:t>   </a:t>
            </a:r>
            <a:r>
              <a:rPr sz="2000" dirty="0"/>
              <a:t>,f(2)=</a:t>
            </a:r>
            <a:r>
              <a:rPr lang="en-US" sz="2000" dirty="0"/>
              <a:t>     </a:t>
            </a:r>
            <a:r>
              <a:rPr sz="2000" dirty="0"/>
              <a:t>,f(3)=</a:t>
            </a:r>
            <a:r>
              <a:rPr lang="en-US" sz="2000" dirty="0"/>
              <a:t>     </a:t>
            </a:r>
          </a:p>
          <a:p>
            <a:pPr marL="726439" indent="-685799">
              <a:defRPr sz="4200"/>
            </a:pPr>
            <a:r>
              <a:rPr lang="en-US" sz="2000" dirty="0"/>
              <a:t>Bayes Error = </a:t>
            </a:r>
          </a:p>
          <a:p>
            <a:pPr marL="726439" indent="-685799">
              <a:defRPr sz="4200"/>
            </a:pPr>
            <a:r>
              <a:rPr lang="en-US" sz="2000" dirty="0"/>
              <a:t>Error of optimal rule from the set </a:t>
            </a:r>
            <a:endParaRPr sz="2000" dirty="0"/>
          </a:p>
        </p:txBody>
      </p:sp>
      <p:sp>
        <p:nvSpPr>
          <p:cNvPr id="18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718648" y="13131800"/>
            <a:ext cx="472704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5" name="MathTypeImage.pdf" descr="MathTypeImage.pdf">
            <a:extLst>
              <a:ext uri="{FF2B5EF4-FFF2-40B4-BE49-F238E27FC236}">
                <a16:creationId xmlns:a16="http://schemas.microsoft.com/office/drawing/2014/main" id="{0BE9E5EA-35E8-9543-B432-98817129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32" y="6687082"/>
            <a:ext cx="2382572" cy="72031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Example, Data Variation (2)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1682058"/>
          </a:xfrm>
          <a:prstGeom prst="rect">
            <a:avLst/>
          </a:prstGeom>
        </p:spPr>
        <p:txBody>
          <a:bodyPr/>
          <a:lstStyle/>
          <a:p>
            <a:r>
              <a:t>Example, Data Variation (2) </a:t>
            </a:r>
          </a:p>
        </p:txBody>
      </p:sp>
      <p:sp>
        <p:nvSpPr>
          <p:cNvPr id="1877" name="In practice, we don’t know the conditional probabilities, we estimate them from data:"/>
          <p:cNvSpPr txBox="1">
            <a:spLocks noGrp="1"/>
          </p:cNvSpPr>
          <p:nvPr>
            <p:ph type="body" sz="quarter" idx="1"/>
          </p:nvPr>
        </p:nvSpPr>
        <p:spPr>
          <a:xfrm>
            <a:off x="4419600" y="3125461"/>
            <a:ext cx="15544800" cy="1682058"/>
          </a:xfrm>
          <a:prstGeom prst="rect">
            <a:avLst/>
          </a:prstGeom>
        </p:spPr>
        <p:txBody>
          <a:bodyPr/>
          <a:lstStyle>
            <a:lvl1pPr marL="726439" indent="-685799">
              <a:spcBef>
                <a:spcPts val="1200"/>
              </a:spcBef>
              <a:defRPr sz="4400"/>
            </a:lvl1pPr>
          </a:lstStyle>
          <a:p>
            <a:r>
              <a:rPr lang="en-US" sz="2000" dirty="0"/>
              <a:t>Empirical estimation of the best rule</a:t>
            </a:r>
          </a:p>
          <a:p>
            <a:r>
              <a:rPr sz="2000" dirty="0"/>
              <a:t>In practice, we don’t know the conditional probabilities, we estimate them from data:</a:t>
            </a:r>
          </a:p>
        </p:txBody>
      </p:sp>
      <p:sp>
        <p:nvSpPr>
          <p:cNvPr id="18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718648" y="13131800"/>
            <a:ext cx="472704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1881" name="For x=3 estimate is below 0.5, truth is above 0.5…"/>
          <p:cNvSpPr txBox="1"/>
          <p:nvPr/>
        </p:nvSpPr>
        <p:spPr>
          <a:xfrm>
            <a:off x="4803732" y="6992596"/>
            <a:ext cx="9521867" cy="303929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/>
          <a:lstStyle/>
          <a:p>
            <a:pPr marL="726439" marR="81279" indent="-685799" defTabSz="1828800">
              <a:spcBef>
                <a:spcPts val="1200"/>
              </a:spcBef>
              <a:buSzPct val="100000"/>
              <a:buChar char="•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2000" dirty="0"/>
              <a:t>For x=3 estimate is below 0.5, truth is above 0.5</a:t>
            </a:r>
          </a:p>
          <a:p>
            <a:pPr marL="726439" marR="81279" indent="-685799" defTabSz="1828800">
              <a:spcBef>
                <a:spcPts val="1200"/>
              </a:spcBef>
              <a:buSzPct val="100000"/>
              <a:buChar char="•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2000" dirty="0"/>
              <a:t>Empirically optimal classifier : f(1)=-1, f(2)=+1, f(3)=-1</a:t>
            </a:r>
          </a:p>
          <a:p>
            <a:pPr marL="726439" marR="81279" indent="-685799" defTabSz="1828800">
              <a:spcBef>
                <a:spcPts val="1200"/>
              </a:spcBef>
              <a:buSzPct val="100000"/>
              <a:buChar char="•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2000" dirty="0"/>
              <a:t>This rule is NOT the Bayes optimal rule, it was misled by </a:t>
            </a:r>
            <a:endParaRPr lang="en-US" sz="2000" dirty="0"/>
          </a:p>
          <a:p>
            <a:pPr marL="726439" marR="81279" indent="-685799" defTabSz="1828800">
              <a:spcBef>
                <a:spcPts val="1200"/>
              </a:spcBef>
              <a:buSzPct val="100000"/>
              <a:buChar char="•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2000" dirty="0"/>
              <a:t>the empirical estimate for x=3. We say that the discrepancy is due to data variation.</a:t>
            </a:r>
          </a:p>
          <a:p>
            <a:pPr marL="726439" marR="81279" indent="-685799" defTabSz="1828800">
              <a:spcBef>
                <a:spcPts val="1200"/>
              </a:spcBef>
              <a:buSzPct val="100000"/>
              <a:buChar char="•"/>
              <a:defRPr sz="3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2000" dirty="0"/>
              <a:t>The best rule of the form                                    IS equal to the Bayes optimal rule.</a:t>
            </a:r>
          </a:p>
        </p:txBody>
      </p:sp>
      <p:pic>
        <p:nvPicPr>
          <p:cNvPr id="1882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512" y="8957681"/>
            <a:ext cx="2066529" cy="624765"/>
          </a:xfrm>
          <a:prstGeom prst="rect">
            <a:avLst/>
          </a:prstGeom>
          <a:ln w="254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450C477-C8AC-F34A-86A5-4CABED6857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573739"/>
                  </p:ext>
                </p:extLst>
              </p:nvPr>
            </p:nvGraphicFramePr>
            <p:xfrm>
              <a:off x="4803732" y="4227743"/>
              <a:ext cx="9164091" cy="22110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4039">
                      <a:extLst>
                        <a:ext uri="{9D8B030D-6E8A-4147-A177-3AD203B41FA5}">
                          <a16:colId xmlns:a16="http://schemas.microsoft.com/office/drawing/2014/main" val="1350771629"/>
                        </a:ext>
                      </a:extLst>
                    </a:gridCol>
                    <a:gridCol w="1349829">
                      <a:extLst>
                        <a:ext uri="{9D8B030D-6E8A-4147-A177-3AD203B41FA5}">
                          <a16:colId xmlns:a16="http://schemas.microsoft.com/office/drawing/2014/main" val="4037567008"/>
                        </a:ext>
                      </a:extLst>
                    </a:gridCol>
                    <a:gridCol w="1045029">
                      <a:extLst>
                        <a:ext uri="{9D8B030D-6E8A-4147-A177-3AD203B41FA5}">
                          <a16:colId xmlns:a16="http://schemas.microsoft.com/office/drawing/2014/main" val="113986772"/>
                        </a:ext>
                      </a:extLst>
                    </a:gridCol>
                    <a:gridCol w="3016660">
                      <a:extLst>
                        <a:ext uri="{9D8B030D-6E8A-4147-A177-3AD203B41FA5}">
                          <a16:colId xmlns:a16="http://schemas.microsoft.com/office/drawing/2014/main" val="1550717565"/>
                        </a:ext>
                      </a:extLst>
                    </a:gridCol>
                    <a:gridCol w="2438534">
                      <a:extLst>
                        <a:ext uri="{9D8B030D-6E8A-4147-A177-3AD203B41FA5}">
                          <a16:colId xmlns:a16="http://schemas.microsoft.com/office/drawing/2014/main" val="892054989"/>
                        </a:ext>
                      </a:extLst>
                    </a:gridCol>
                  </a:tblGrid>
                  <a:tr h="639106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# Y=+1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# Y=-1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Empirical conditional Probability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True Conditional Probability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3681092"/>
                      </a:ext>
                    </a:extLst>
                  </a:tr>
                  <a:tr h="381516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6+1</m:t>
                                  </m:r>
                                </m:den>
                              </m:f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b="0" dirty="0"/>
                            <a:t>P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=0.1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5384820"/>
                      </a:ext>
                    </a:extLst>
                  </a:tr>
                  <a:tr h="350477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=+1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 ?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b="0" dirty="0"/>
                            <a:t>P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=?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03522"/>
                      </a:ext>
                    </a:extLst>
                  </a:tr>
                  <a:tr h="350477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=3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2000" dirty="0"/>
                            <a:t> 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b="0" dirty="0"/>
                            <a:t>P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=+1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=3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=?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420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450C477-C8AC-F34A-86A5-4CABED6857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573739"/>
                  </p:ext>
                </p:extLst>
              </p:nvPr>
            </p:nvGraphicFramePr>
            <p:xfrm>
              <a:off x="4803732" y="4227743"/>
              <a:ext cx="9164091" cy="22110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4039">
                      <a:extLst>
                        <a:ext uri="{9D8B030D-6E8A-4147-A177-3AD203B41FA5}">
                          <a16:colId xmlns:a16="http://schemas.microsoft.com/office/drawing/2014/main" val="1350771629"/>
                        </a:ext>
                      </a:extLst>
                    </a:gridCol>
                    <a:gridCol w="1349829">
                      <a:extLst>
                        <a:ext uri="{9D8B030D-6E8A-4147-A177-3AD203B41FA5}">
                          <a16:colId xmlns:a16="http://schemas.microsoft.com/office/drawing/2014/main" val="4037567008"/>
                        </a:ext>
                      </a:extLst>
                    </a:gridCol>
                    <a:gridCol w="1045029">
                      <a:extLst>
                        <a:ext uri="{9D8B030D-6E8A-4147-A177-3AD203B41FA5}">
                          <a16:colId xmlns:a16="http://schemas.microsoft.com/office/drawing/2014/main" val="113986772"/>
                        </a:ext>
                      </a:extLst>
                    </a:gridCol>
                    <a:gridCol w="3016660">
                      <a:extLst>
                        <a:ext uri="{9D8B030D-6E8A-4147-A177-3AD203B41FA5}">
                          <a16:colId xmlns:a16="http://schemas.microsoft.com/office/drawing/2014/main" val="1550717565"/>
                        </a:ext>
                      </a:extLst>
                    </a:gridCol>
                    <a:gridCol w="2438534">
                      <a:extLst>
                        <a:ext uri="{9D8B030D-6E8A-4147-A177-3AD203B41FA5}">
                          <a16:colId xmlns:a16="http://schemas.microsoft.com/office/drawing/2014/main" val="892054989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# Y=+1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# Y=-1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Empirical conditional Probability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True Conditional Probability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368109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109" t="-101786" r="-81092" b="-1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6563" t="-101786" r="-521" b="-13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5384820"/>
                      </a:ext>
                    </a:extLst>
                  </a:tr>
                  <a:tr h="404495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109" t="-353125" r="-81092" b="-1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6563" t="-353125" r="-521" b="-12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3522"/>
                      </a:ext>
                    </a:extLst>
                  </a:tr>
                  <a:tr h="404495"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X=3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168400" rtl="0" latinLnBrk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109" t="-453125" r="-81092" b="-2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6563" t="-453125" r="-521" b="-28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4206459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Ill-behaved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Ill-behaved data</a:t>
            </a:r>
          </a:p>
        </p:txBody>
      </p:sp>
      <p:sp>
        <p:nvSpPr>
          <p:cNvPr id="245" name="Line"/>
          <p:cNvSpPr/>
          <p:nvPr/>
        </p:nvSpPr>
        <p:spPr>
          <a:xfrm>
            <a:off x="5181600" y="11734800"/>
            <a:ext cx="13258800" cy="317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246" name="Voice Pitch"/>
          <p:cNvSpPr txBox="1"/>
          <p:nvPr/>
        </p:nvSpPr>
        <p:spPr>
          <a:xfrm>
            <a:off x="17678400" y="11887200"/>
            <a:ext cx="3092371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000000"/>
              </a:buClr>
              <a:buFont typeface="Times New Roman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Voice Pitch</a:t>
            </a:r>
          </a:p>
        </p:txBody>
      </p:sp>
      <p:grpSp>
        <p:nvGrpSpPr>
          <p:cNvPr id="249" name="Group"/>
          <p:cNvGrpSpPr/>
          <p:nvPr/>
        </p:nvGrpSpPr>
        <p:grpSpPr>
          <a:xfrm>
            <a:off x="4267199" y="5638800"/>
            <a:ext cx="1270001" cy="6096000"/>
            <a:chOff x="0" y="0"/>
            <a:chExt cx="1270000" cy="6096000"/>
          </a:xfrm>
        </p:grpSpPr>
        <p:sp>
          <p:nvSpPr>
            <p:cNvPr id="247" name="Line"/>
            <p:cNvSpPr/>
            <p:nvPr/>
          </p:nvSpPr>
          <p:spPr>
            <a:xfrm flipV="1">
              <a:off x="914400" y="0"/>
              <a:ext cx="3175" cy="6096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48" name="Probability"/>
            <p:cNvSpPr/>
            <p:nvPr/>
          </p:nvSpPr>
          <p:spPr>
            <a:xfrm flipV="1">
              <a:off x="-1" y="228599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Probability</a:t>
              </a:r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8382000" y="11887200"/>
            <a:ext cx="9347200" cy="930275"/>
            <a:chOff x="0" y="0"/>
            <a:chExt cx="9347200" cy="930275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0"/>
              <a:ext cx="660400" cy="930275"/>
              <a:chOff x="0" y="0"/>
              <a:chExt cx="660400" cy="930275"/>
            </a:xfrm>
          </p:grpSpPr>
          <p:sp>
            <p:nvSpPr>
              <p:cNvPr id="250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51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55" name="Group"/>
            <p:cNvGrpSpPr/>
            <p:nvPr/>
          </p:nvGrpSpPr>
          <p:grpSpPr>
            <a:xfrm>
              <a:off x="2133600" y="0"/>
              <a:ext cx="555625" cy="930275"/>
              <a:chOff x="0" y="0"/>
              <a:chExt cx="555625" cy="930275"/>
            </a:xfrm>
          </p:grpSpPr>
          <p:sp>
            <p:nvSpPr>
              <p:cNvPr id="253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54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58" name="Group"/>
            <p:cNvGrpSpPr/>
            <p:nvPr/>
          </p:nvGrpSpPr>
          <p:grpSpPr>
            <a:xfrm>
              <a:off x="457200" y="0"/>
              <a:ext cx="660400" cy="930275"/>
              <a:chOff x="0" y="0"/>
              <a:chExt cx="660400" cy="930275"/>
            </a:xfrm>
          </p:grpSpPr>
          <p:sp>
            <p:nvSpPr>
              <p:cNvPr id="256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57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61" name="Group"/>
            <p:cNvGrpSpPr/>
            <p:nvPr/>
          </p:nvGrpSpPr>
          <p:grpSpPr>
            <a:xfrm>
              <a:off x="914400" y="0"/>
              <a:ext cx="660400" cy="930275"/>
              <a:chOff x="0" y="0"/>
              <a:chExt cx="660400" cy="930275"/>
            </a:xfrm>
          </p:grpSpPr>
          <p:sp>
            <p:nvSpPr>
              <p:cNvPr id="259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60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64" name="Group"/>
            <p:cNvGrpSpPr/>
            <p:nvPr/>
          </p:nvGrpSpPr>
          <p:grpSpPr>
            <a:xfrm>
              <a:off x="1371600" y="0"/>
              <a:ext cx="660400" cy="930275"/>
              <a:chOff x="0" y="0"/>
              <a:chExt cx="660400" cy="930275"/>
            </a:xfrm>
          </p:grpSpPr>
          <p:sp>
            <p:nvSpPr>
              <p:cNvPr id="262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63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67" name="Group"/>
            <p:cNvGrpSpPr/>
            <p:nvPr/>
          </p:nvGrpSpPr>
          <p:grpSpPr>
            <a:xfrm>
              <a:off x="8686800" y="0"/>
              <a:ext cx="660400" cy="930275"/>
              <a:chOff x="0" y="0"/>
              <a:chExt cx="660400" cy="930275"/>
            </a:xfrm>
          </p:grpSpPr>
          <p:sp>
            <p:nvSpPr>
              <p:cNvPr id="265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66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70" name="Group"/>
            <p:cNvGrpSpPr/>
            <p:nvPr/>
          </p:nvGrpSpPr>
          <p:grpSpPr>
            <a:xfrm>
              <a:off x="6858000" y="0"/>
              <a:ext cx="660400" cy="930275"/>
              <a:chOff x="0" y="0"/>
              <a:chExt cx="660400" cy="930275"/>
            </a:xfrm>
          </p:grpSpPr>
          <p:sp>
            <p:nvSpPr>
              <p:cNvPr id="268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69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73" name="Group"/>
            <p:cNvGrpSpPr/>
            <p:nvPr/>
          </p:nvGrpSpPr>
          <p:grpSpPr>
            <a:xfrm>
              <a:off x="304800" y="0"/>
              <a:ext cx="660400" cy="930275"/>
              <a:chOff x="0" y="0"/>
              <a:chExt cx="660400" cy="930275"/>
            </a:xfrm>
          </p:grpSpPr>
          <p:sp>
            <p:nvSpPr>
              <p:cNvPr id="271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72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76" name="Group"/>
            <p:cNvGrpSpPr/>
            <p:nvPr/>
          </p:nvGrpSpPr>
          <p:grpSpPr>
            <a:xfrm>
              <a:off x="762000" y="0"/>
              <a:ext cx="660400" cy="930275"/>
              <a:chOff x="0" y="0"/>
              <a:chExt cx="660400" cy="930275"/>
            </a:xfrm>
          </p:grpSpPr>
          <p:sp>
            <p:nvSpPr>
              <p:cNvPr id="274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75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79" name="Group"/>
            <p:cNvGrpSpPr/>
            <p:nvPr/>
          </p:nvGrpSpPr>
          <p:grpSpPr>
            <a:xfrm>
              <a:off x="2743200" y="0"/>
              <a:ext cx="555625" cy="930275"/>
              <a:chOff x="0" y="0"/>
              <a:chExt cx="555625" cy="930275"/>
            </a:xfrm>
          </p:grpSpPr>
          <p:sp>
            <p:nvSpPr>
              <p:cNvPr id="277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78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82" name="Group"/>
            <p:cNvGrpSpPr/>
            <p:nvPr/>
          </p:nvGrpSpPr>
          <p:grpSpPr>
            <a:xfrm>
              <a:off x="3352800" y="0"/>
              <a:ext cx="555625" cy="930275"/>
              <a:chOff x="0" y="0"/>
              <a:chExt cx="555625" cy="930275"/>
            </a:xfrm>
          </p:grpSpPr>
          <p:sp>
            <p:nvSpPr>
              <p:cNvPr id="280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81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85" name="Group"/>
            <p:cNvGrpSpPr/>
            <p:nvPr/>
          </p:nvGrpSpPr>
          <p:grpSpPr>
            <a:xfrm>
              <a:off x="2438400" y="0"/>
              <a:ext cx="555625" cy="930275"/>
              <a:chOff x="0" y="0"/>
              <a:chExt cx="555625" cy="930275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84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88" name="Group"/>
            <p:cNvGrpSpPr/>
            <p:nvPr/>
          </p:nvGrpSpPr>
          <p:grpSpPr>
            <a:xfrm>
              <a:off x="7924800" y="0"/>
              <a:ext cx="555625" cy="930275"/>
              <a:chOff x="0" y="0"/>
              <a:chExt cx="555625" cy="930275"/>
            </a:xfrm>
          </p:grpSpPr>
          <p:sp>
            <p:nvSpPr>
              <p:cNvPr id="286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87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91" name="Group"/>
            <p:cNvGrpSpPr/>
            <p:nvPr/>
          </p:nvGrpSpPr>
          <p:grpSpPr>
            <a:xfrm>
              <a:off x="5943600" y="0"/>
              <a:ext cx="555625" cy="930275"/>
              <a:chOff x="0" y="0"/>
              <a:chExt cx="555625" cy="930275"/>
            </a:xfrm>
          </p:grpSpPr>
          <p:sp>
            <p:nvSpPr>
              <p:cNvPr id="289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90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94" name="Group"/>
            <p:cNvGrpSpPr/>
            <p:nvPr/>
          </p:nvGrpSpPr>
          <p:grpSpPr>
            <a:xfrm>
              <a:off x="3048000" y="0"/>
              <a:ext cx="555625" cy="930275"/>
              <a:chOff x="0" y="0"/>
              <a:chExt cx="555625" cy="930275"/>
            </a:xfrm>
          </p:grpSpPr>
          <p:sp>
            <p:nvSpPr>
              <p:cNvPr id="292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93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</p:grpSp>
      <p:sp>
        <p:nvSpPr>
          <p:cNvPr id="296" name="Line"/>
          <p:cNvSpPr/>
          <p:nvPr/>
        </p:nvSpPr>
        <p:spPr>
          <a:xfrm>
            <a:off x="5486400" y="8686800"/>
            <a:ext cx="10191750" cy="2914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0" extrusionOk="0">
                <a:moveTo>
                  <a:pt x="0" y="21390"/>
                </a:moveTo>
                <a:cubicBezTo>
                  <a:pt x="834" y="20831"/>
                  <a:pt x="3190" y="21600"/>
                  <a:pt x="5006" y="18035"/>
                </a:cubicBezTo>
                <a:cubicBezTo>
                  <a:pt x="6823" y="14470"/>
                  <a:pt x="9064" y="0"/>
                  <a:pt x="10901" y="0"/>
                </a:cubicBezTo>
                <a:cubicBezTo>
                  <a:pt x="12738" y="0"/>
                  <a:pt x="14245" y="14470"/>
                  <a:pt x="16028" y="18035"/>
                </a:cubicBezTo>
                <a:cubicBezTo>
                  <a:pt x="17812" y="21600"/>
                  <a:pt x="20443" y="20691"/>
                  <a:pt x="21600" y="21390"/>
                </a:cubicBezTo>
              </a:path>
            </a:pathLst>
          </a:custGeom>
          <a:ln w="508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297" name="Line"/>
          <p:cNvSpPr/>
          <p:nvPr/>
        </p:nvSpPr>
        <p:spPr>
          <a:xfrm>
            <a:off x="8534400" y="8692942"/>
            <a:ext cx="10191750" cy="2908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8" extrusionOk="0">
                <a:moveTo>
                  <a:pt x="0" y="21438"/>
                </a:moveTo>
                <a:cubicBezTo>
                  <a:pt x="942" y="20783"/>
                  <a:pt x="3862" y="21040"/>
                  <a:pt x="5646" y="17460"/>
                </a:cubicBezTo>
                <a:cubicBezTo>
                  <a:pt x="7429" y="13879"/>
                  <a:pt x="9010" y="166"/>
                  <a:pt x="10719" y="2"/>
                </a:cubicBezTo>
                <a:cubicBezTo>
                  <a:pt x="12428" y="-162"/>
                  <a:pt x="14077" y="12896"/>
                  <a:pt x="15887" y="16477"/>
                </a:cubicBezTo>
                <a:cubicBezTo>
                  <a:pt x="17697" y="20057"/>
                  <a:pt x="20409" y="20408"/>
                  <a:pt x="21600" y="21438"/>
                </a:cubicBezTo>
              </a:path>
            </a:pathLst>
          </a:cu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grpSp>
        <p:nvGrpSpPr>
          <p:cNvPr id="301" name="Group"/>
          <p:cNvGrpSpPr/>
          <p:nvPr/>
        </p:nvGrpSpPr>
        <p:grpSpPr>
          <a:xfrm>
            <a:off x="8839200" y="5638800"/>
            <a:ext cx="3657600" cy="5181600"/>
            <a:chOff x="0" y="0"/>
            <a:chExt cx="3657600" cy="5181600"/>
          </a:xfrm>
        </p:grpSpPr>
        <p:sp>
          <p:nvSpPr>
            <p:cNvPr id="298" name="Line"/>
            <p:cNvSpPr/>
            <p:nvPr/>
          </p:nvSpPr>
          <p:spPr>
            <a:xfrm>
              <a:off x="1828800" y="1066800"/>
              <a:ext cx="3175" cy="41148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0" y="2743200"/>
              <a:ext cx="3657600" cy="3175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00" name="mean1"/>
            <p:cNvSpPr/>
            <p:nvPr/>
          </p:nvSpPr>
          <p:spPr>
            <a:xfrm>
              <a:off x="91440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mean1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11887200" y="5943600"/>
            <a:ext cx="3657600" cy="5181600"/>
            <a:chOff x="0" y="0"/>
            <a:chExt cx="3657600" cy="5181600"/>
          </a:xfrm>
        </p:grpSpPr>
        <p:sp>
          <p:nvSpPr>
            <p:cNvPr id="302" name="Line"/>
            <p:cNvSpPr/>
            <p:nvPr/>
          </p:nvSpPr>
          <p:spPr>
            <a:xfrm>
              <a:off x="1676400" y="1066800"/>
              <a:ext cx="3175" cy="4114800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03" name="Line"/>
            <p:cNvSpPr/>
            <p:nvPr/>
          </p:nvSpPr>
          <p:spPr>
            <a:xfrm>
              <a:off x="0" y="2743200"/>
              <a:ext cx="3657600" cy="3175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04" name="mean2"/>
            <p:cNvSpPr/>
            <p:nvPr/>
          </p:nvSpPr>
          <p:spPr>
            <a:xfrm>
              <a:off x="76200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C79"/>
                </a:buClr>
                <a:buFont typeface="Times New Roman"/>
                <a:defRPr sz="4800">
                  <a:solidFill>
                    <a:srgbClr val="FF2C79"/>
                  </a:solidFill>
                  <a:uFill>
                    <a:solidFill>
                      <a:srgbClr val="FF2C7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mean2</a:t>
              </a:r>
            </a:p>
          </p:txBody>
        </p:sp>
      </p:grpSp>
      <p:sp>
        <p:nvSpPr>
          <p:cNvPr id="306" name="Line"/>
          <p:cNvSpPr/>
          <p:nvPr/>
        </p:nvSpPr>
        <p:spPr>
          <a:xfrm>
            <a:off x="12192000" y="5791200"/>
            <a:ext cx="3175" cy="57912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307" name="Rectangle"/>
          <p:cNvSpPr/>
          <p:nvPr/>
        </p:nvSpPr>
        <p:spPr>
          <a:xfrm>
            <a:off x="4445000" y="5245100"/>
            <a:ext cx="15036800" cy="6400800"/>
          </a:xfrm>
          <a:prstGeom prst="rect">
            <a:avLst/>
          </a:prstGeom>
          <a:solidFill>
            <a:srgbClr val="FFFFFF"/>
          </a:solidFill>
          <a:ln w="127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308" name="Line"/>
          <p:cNvSpPr/>
          <p:nvPr/>
        </p:nvSpPr>
        <p:spPr>
          <a:xfrm>
            <a:off x="7924800" y="9324559"/>
            <a:ext cx="10925175" cy="2280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82" extrusionOk="0">
                <a:moveTo>
                  <a:pt x="0" y="20251"/>
                </a:moveTo>
                <a:cubicBezTo>
                  <a:pt x="653" y="19905"/>
                  <a:pt x="2875" y="21345"/>
                  <a:pt x="3930" y="17975"/>
                </a:cubicBezTo>
                <a:cubicBezTo>
                  <a:pt x="4984" y="14606"/>
                  <a:pt x="4752" y="263"/>
                  <a:pt x="6340" y="4"/>
                </a:cubicBezTo>
                <a:cubicBezTo>
                  <a:pt x="7928" y="-255"/>
                  <a:pt x="10935" y="12935"/>
                  <a:pt x="13477" y="16391"/>
                </a:cubicBezTo>
                <a:cubicBezTo>
                  <a:pt x="16020" y="19847"/>
                  <a:pt x="19911" y="19790"/>
                  <a:pt x="21600" y="20683"/>
                </a:cubicBezTo>
              </a:path>
            </a:pathLst>
          </a:cu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309" name="Line"/>
          <p:cNvSpPr/>
          <p:nvPr/>
        </p:nvSpPr>
        <p:spPr>
          <a:xfrm>
            <a:off x="6248400" y="9324559"/>
            <a:ext cx="10925175" cy="2280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82" extrusionOk="0">
                <a:moveTo>
                  <a:pt x="0" y="20251"/>
                </a:moveTo>
                <a:cubicBezTo>
                  <a:pt x="653" y="19905"/>
                  <a:pt x="2875" y="21345"/>
                  <a:pt x="3930" y="17975"/>
                </a:cubicBezTo>
                <a:cubicBezTo>
                  <a:pt x="4984" y="14606"/>
                  <a:pt x="4752" y="263"/>
                  <a:pt x="6340" y="4"/>
                </a:cubicBezTo>
                <a:cubicBezTo>
                  <a:pt x="7928" y="-255"/>
                  <a:pt x="10935" y="12935"/>
                  <a:pt x="13477" y="16391"/>
                </a:cubicBezTo>
                <a:cubicBezTo>
                  <a:pt x="16020" y="19847"/>
                  <a:pt x="19911" y="19790"/>
                  <a:pt x="21600" y="20683"/>
                </a:cubicBezTo>
              </a:path>
            </a:pathLst>
          </a:custGeom>
          <a:ln w="508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310" name="Line"/>
          <p:cNvSpPr/>
          <p:nvPr/>
        </p:nvSpPr>
        <p:spPr>
          <a:xfrm>
            <a:off x="10515600" y="6096000"/>
            <a:ext cx="3175" cy="65532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311" name="Line"/>
          <p:cNvSpPr/>
          <p:nvPr/>
        </p:nvSpPr>
        <p:spPr>
          <a:xfrm>
            <a:off x="5410200" y="8839200"/>
            <a:ext cx="13354050" cy="280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441"/>
                </a:moveTo>
                <a:lnTo>
                  <a:pt x="19659" y="3441"/>
                </a:lnTo>
                <a:lnTo>
                  <a:pt x="19659" y="0"/>
                </a:lnTo>
                <a:lnTo>
                  <a:pt x="17964" y="0"/>
                </a:lnTo>
                <a:lnTo>
                  <a:pt x="17964" y="3368"/>
                </a:lnTo>
                <a:lnTo>
                  <a:pt x="16254" y="3368"/>
                </a:lnTo>
                <a:lnTo>
                  <a:pt x="16254" y="0"/>
                </a:lnTo>
                <a:lnTo>
                  <a:pt x="14837" y="0"/>
                </a:lnTo>
                <a:lnTo>
                  <a:pt x="14837" y="3441"/>
                </a:lnTo>
                <a:lnTo>
                  <a:pt x="10815" y="3368"/>
                </a:lnTo>
                <a:lnTo>
                  <a:pt x="10815" y="7102"/>
                </a:lnTo>
                <a:lnTo>
                  <a:pt x="10276" y="7102"/>
                </a:lnTo>
                <a:lnTo>
                  <a:pt x="10276" y="11056"/>
                </a:lnTo>
                <a:lnTo>
                  <a:pt x="9722" y="11056"/>
                </a:lnTo>
                <a:lnTo>
                  <a:pt x="9722" y="15010"/>
                </a:lnTo>
                <a:lnTo>
                  <a:pt x="9213" y="15010"/>
                </a:lnTo>
                <a:lnTo>
                  <a:pt x="9213" y="18012"/>
                </a:lnTo>
                <a:lnTo>
                  <a:pt x="8689" y="18159"/>
                </a:lnTo>
                <a:lnTo>
                  <a:pt x="8689" y="21527"/>
                </a:lnTo>
                <a:lnTo>
                  <a:pt x="7981" y="21600"/>
                </a:lnTo>
                <a:lnTo>
                  <a:pt x="7981" y="18232"/>
                </a:lnTo>
                <a:lnTo>
                  <a:pt x="7272" y="18232"/>
                </a:lnTo>
                <a:lnTo>
                  <a:pt x="7272" y="14864"/>
                </a:lnTo>
                <a:lnTo>
                  <a:pt x="6979" y="14864"/>
                </a:lnTo>
                <a:lnTo>
                  <a:pt x="6979" y="11496"/>
                </a:lnTo>
                <a:lnTo>
                  <a:pt x="6579" y="11496"/>
                </a:lnTo>
                <a:lnTo>
                  <a:pt x="6579" y="7468"/>
                </a:lnTo>
                <a:lnTo>
                  <a:pt x="6163" y="7468"/>
                </a:lnTo>
                <a:lnTo>
                  <a:pt x="6163" y="4247"/>
                </a:lnTo>
                <a:lnTo>
                  <a:pt x="5521" y="4320"/>
                </a:lnTo>
                <a:lnTo>
                  <a:pt x="5521" y="805"/>
                </a:lnTo>
                <a:lnTo>
                  <a:pt x="0" y="879"/>
                </a:lnTo>
              </a:path>
            </a:pathLst>
          </a:custGeom>
          <a:ln w="50800">
            <a:solidFill>
              <a:srgbClr val="FF40FF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grpSp>
        <p:nvGrpSpPr>
          <p:cNvPr id="314" name="Group"/>
          <p:cNvGrpSpPr/>
          <p:nvPr/>
        </p:nvGrpSpPr>
        <p:grpSpPr>
          <a:xfrm>
            <a:off x="4352924" y="5638800"/>
            <a:ext cx="1270001" cy="6096000"/>
            <a:chOff x="0" y="0"/>
            <a:chExt cx="1270000" cy="6096000"/>
          </a:xfrm>
        </p:grpSpPr>
        <p:sp>
          <p:nvSpPr>
            <p:cNvPr id="312" name="Line"/>
            <p:cNvSpPr/>
            <p:nvPr/>
          </p:nvSpPr>
          <p:spPr>
            <a:xfrm flipV="1">
              <a:off x="828675" y="0"/>
              <a:ext cx="3175" cy="60960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13" name="No. of mistakes"/>
            <p:cNvSpPr/>
            <p:nvPr/>
          </p:nvSpPr>
          <p:spPr>
            <a:xfrm flipV="1">
              <a:off x="-1" y="2714624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0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No. of mistakes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4" animBg="1" advAuto="0"/>
      <p:bldP spid="295" grpId="1" animBg="1" advAuto="0"/>
      <p:bldP spid="296" grpId="5" animBg="1" advAuto="0"/>
      <p:bldP spid="297" grpId="6" animBg="1" advAuto="0"/>
      <p:bldP spid="301" grpId="2" animBg="1" advAuto="0"/>
      <p:bldP spid="305" grpId="3" animBg="1" advAuto="0"/>
      <p:bldP spid="306" grpId="7" animBg="1" advAuto="0"/>
      <p:bldP spid="307" grpId="8" animBg="1" advAuto="0"/>
      <p:bldP spid="308" grpId="13" animBg="1" advAuto="0"/>
      <p:bldP spid="309" grpId="12" animBg="1" advAuto="0"/>
      <p:bldP spid="310" grpId="11" animBg="1" advAuto="0"/>
      <p:bldP spid="311" grpId="10" animBg="1" advAuto="0"/>
      <p:bldP spid="314" grpId="9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Methods for reducing data variation for classifi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Methods for reducing data variation for classifiers</a:t>
            </a:r>
          </a:p>
        </p:txBody>
      </p:sp>
      <p:sp>
        <p:nvSpPr>
          <p:cNvPr id="1885" name="Model Selection: Choosing the number of parameters in the mode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26439" indent="-685799">
              <a:defRPr sz="4600"/>
            </a:pPr>
            <a:r>
              <a:rPr b="1"/>
              <a:t>Model Selection:</a:t>
            </a:r>
            <a:r>
              <a:t> Choosing the number of parameters in the model.</a:t>
            </a:r>
          </a:p>
          <a:p>
            <a:pPr marL="726439" indent="-685799">
              <a:defRPr sz="4600"/>
            </a:pPr>
            <a:r>
              <a:rPr b="1"/>
              <a:t>Weight Decay:</a:t>
            </a:r>
            <a:r>
              <a:t> Decreasing the magnitude of the parameters</a:t>
            </a:r>
          </a:p>
          <a:p>
            <a:pPr marL="726439" indent="-685799">
              <a:defRPr sz="4600"/>
            </a:pPr>
            <a:r>
              <a:rPr b="1"/>
              <a:t>Margins:</a:t>
            </a:r>
            <a:r>
              <a:t> increasing the classification margin. (Boosting, Support Vector Machines)</a:t>
            </a:r>
          </a:p>
          <a:p>
            <a:pPr marL="726439" indent="-685799">
              <a:defRPr sz="4600"/>
            </a:pPr>
            <a:r>
              <a:rPr b="1"/>
              <a:t>Bagging:</a:t>
            </a:r>
            <a:r>
              <a:t> Taking the majority vote over randomize choice of training set.</a:t>
            </a:r>
          </a:p>
        </p:txBody>
      </p:sp>
      <p:sp>
        <p:nvSpPr>
          <p:cNvPr id="1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783550" y="13131800"/>
            <a:ext cx="342901" cy="3375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000"/>
            </a:lvl1pPr>
          </a:lstStyle>
          <a:p>
            <a:fld id="{86CB4B4D-7CA3-9044-876B-883B54F8677D}" type="slidenum">
              <a:t>70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5" grpId="1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Tradeoffs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1456267"/>
          </a:xfrm>
          <a:prstGeom prst="rect">
            <a:avLst/>
          </a:prstGeom>
        </p:spPr>
        <p:txBody>
          <a:bodyPr/>
          <a:lstStyle/>
          <a:p>
            <a:r>
              <a:t>Tradeoffs</a:t>
            </a:r>
          </a:p>
        </p:txBody>
      </p:sp>
      <p:sp>
        <p:nvSpPr>
          <p:cNvPr id="1889" name="Weight decay, reducing the number of parameters decrease data variation, increase model bia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Weight decay, reducing the number of parameters decrease data variation, increase model bias.</a:t>
            </a:r>
          </a:p>
          <a:p>
            <a:r>
              <a:t>Bagging decreases data variation without significantly increasing model bias.</a:t>
            </a:r>
          </a:p>
          <a:p>
            <a:r>
              <a:t>Boosting reduces both variation and model bias. </a:t>
            </a:r>
          </a:p>
        </p:txBody>
      </p:sp>
      <p:sp>
        <p:nvSpPr>
          <p:cNvPr id="18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8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8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9" grpId="1" build="p" bldLvl="5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The Bias/Variance tradeoff for squared error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1407020"/>
          </a:xfrm>
          <a:prstGeom prst="rect">
            <a:avLst/>
          </a:prstGeom>
        </p:spPr>
        <p:txBody>
          <a:bodyPr/>
          <a:lstStyle/>
          <a:p>
            <a:pPr>
              <a:defRPr sz="6200"/>
            </a:pPr>
            <a:r>
              <a:t>The Bias/Variance tradeoff for </a:t>
            </a:r>
            <a:r>
              <a:rPr b="1"/>
              <a:t>squared error</a:t>
            </a:r>
          </a:p>
        </p:txBody>
      </p:sp>
      <p:sp>
        <p:nvSpPr>
          <p:cNvPr id="1893" name="The squared error can always be decomposed into a bias term and a variance term.…"/>
          <p:cNvSpPr txBox="1">
            <a:spLocks noGrp="1"/>
          </p:cNvSpPr>
          <p:nvPr>
            <p:ph type="body" idx="1"/>
          </p:nvPr>
        </p:nvSpPr>
        <p:spPr>
          <a:xfrm>
            <a:off x="4419600" y="2670845"/>
            <a:ext cx="15544800" cy="9753601"/>
          </a:xfrm>
          <a:prstGeom prst="rect">
            <a:avLst/>
          </a:prstGeom>
        </p:spPr>
        <p:txBody>
          <a:bodyPr/>
          <a:lstStyle/>
          <a:p>
            <a:pPr marL="726439" indent="-685799">
              <a:spcBef>
                <a:spcPts val="1200"/>
              </a:spcBef>
              <a:defRPr sz="4600"/>
            </a:pPr>
            <a:r>
              <a:t>The squared error can always be decomposed into a bias term and a variance term.</a:t>
            </a:r>
          </a:p>
          <a:p>
            <a:pPr marL="726439" indent="-685799">
              <a:spcBef>
                <a:spcPts val="1200"/>
              </a:spcBef>
              <a:defRPr sz="4600"/>
            </a:pPr>
            <a:endParaRPr/>
          </a:p>
          <a:p>
            <a:pPr marL="726439" indent="-685799">
              <a:spcBef>
                <a:spcPts val="1200"/>
              </a:spcBef>
              <a:defRPr sz="4600"/>
            </a:pPr>
            <a:endParaRPr/>
          </a:p>
          <a:p>
            <a:pPr marL="726439" indent="-685799">
              <a:spcBef>
                <a:spcPts val="1200"/>
              </a:spcBef>
              <a:defRPr sz="4600"/>
            </a:pPr>
            <a:endParaRPr/>
          </a:p>
          <a:p>
            <a:pPr marL="726439" indent="-685799">
              <a:spcBef>
                <a:spcPts val="1200"/>
              </a:spcBef>
              <a:defRPr sz="4600"/>
            </a:pPr>
            <a:r>
              <a:t>For regression: </a:t>
            </a:r>
          </a:p>
          <a:p>
            <a:pPr marL="1028518" lvl="1" indent="-530678">
              <a:defRPr sz="4600"/>
            </a:pPr>
            <a:r>
              <a:t>Increasing the number of features decreases bias and increases variance.</a:t>
            </a:r>
          </a:p>
          <a:p>
            <a:pPr marL="1028518" lvl="1" indent="-530678">
              <a:defRPr sz="4600"/>
            </a:pPr>
            <a:r>
              <a:t>Reducing the size of the weights (Ridge regression, Lasso)  Increases bias and decreases variance.</a:t>
            </a:r>
          </a:p>
        </p:txBody>
      </p:sp>
      <p:sp>
        <p:nvSpPr>
          <p:cNvPr id="18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1895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604" y="4107920"/>
            <a:ext cx="12296882" cy="238409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Random Forests and Bagging"/>
          <p:cNvSpPr txBox="1">
            <a:spLocks noGrp="1"/>
          </p:cNvSpPr>
          <p:nvPr>
            <p:ph type="title"/>
          </p:nvPr>
        </p:nvSpPr>
        <p:spPr>
          <a:xfrm>
            <a:off x="4419600" y="1092200"/>
            <a:ext cx="15544800" cy="1473200"/>
          </a:xfrm>
          <a:prstGeom prst="rect">
            <a:avLst/>
          </a:prstGeom>
        </p:spPr>
        <p:txBody>
          <a:bodyPr/>
          <a:lstStyle/>
          <a:p>
            <a:r>
              <a:t>Random Forests and Bagging</a:t>
            </a:r>
          </a:p>
        </p:txBody>
      </p:sp>
      <p:sp>
        <p:nvSpPr>
          <p:cNvPr id="1898" name="Bagging: Bootstrap Aggregation…"/>
          <p:cNvSpPr txBox="1">
            <a:spLocks noGrp="1"/>
          </p:cNvSpPr>
          <p:nvPr>
            <p:ph type="body" idx="1"/>
          </p:nvPr>
        </p:nvSpPr>
        <p:spPr>
          <a:xfrm>
            <a:off x="4419600" y="3225800"/>
            <a:ext cx="15544800" cy="10236200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Bagging: Bootstrap Aggregation</a:t>
            </a:r>
          </a:p>
          <a:p>
            <a:pPr>
              <a:defRPr sz="5400"/>
            </a:pPr>
            <a:r>
              <a:t>Bagging+Decision threes = Random forests</a:t>
            </a:r>
          </a:p>
          <a:p>
            <a:pPr>
              <a:defRPr sz="5400"/>
            </a:pPr>
            <a:r>
              <a:t>Run CART, considering a random small subset of the features at each iteration.</a:t>
            </a:r>
          </a:p>
          <a:p>
            <a:pPr>
              <a:defRPr sz="5400"/>
            </a:pPr>
            <a:r>
              <a:t>Examples are NOT reweighted.</a:t>
            </a:r>
          </a:p>
          <a:p>
            <a:pPr>
              <a:defRPr sz="5400"/>
            </a:pPr>
            <a:r>
              <a:t>Take a majority vote over many trees.</a:t>
            </a:r>
          </a:p>
          <a:p>
            <a:pPr>
              <a:defRPr sz="5400"/>
            </a:pPr>
            <a:r>
              <a:t>A very fast, flexible and accurate algorithm.</a:t>
            </a:r>
          </a:p>
          <a:p>
            <a:pPr>
              <a:defRPr sz="5400"/>
            </a:pPr>
            <a:r>
              <a:t>Natural notion of margins.</a:t>
            </a:r>
          </a:p>
          <a:p>
            <a:pPr>
              <a:defRPr sz="5400"/>
            </a:pPr>
            <a:r>
              <a:t>Faster than boosting and as accurate.</a:t>
            </a:r>
          </a:p>
          <a:p>
            <a:pPr>
              <a:defRPr sz="5400"/>
            </a:pPr>
            <a:r>
              <a:t>The generated rules are bigger than corresponding ADTrees.</a:t>
            </a:r>
            <a:br/>
            <a:endParaRPr/>
          </a:p>
        </p:txBody>
      </p:sp>
      <p:sp>
        <p:nvSpPr>
          <p:cNvPr id="18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662900" y="13131800"/>
            <a:ext cx="584200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Applications…"/>
          <p:cNvSpPr txBox="1"/>
          <p:nvPr/>
        </p:nvSpPr>
        <p:spPr>
          <a:xfrm>
            <a:off x="3048000" y="3949700"/>
            <a:ext cx="17653000" cy="6451600"/>
          </a:xfrm>
          <a:prstGeom prst="rect">
            <a:avLst/>
          </a:prstGeom>
          <a:ln w="25400">
            <a:miter lim="400000"/>
          </a:ln>
          <a:effectLst>
            <a:outerShdw blurRad="127000" dist="76200" dir="2700000" rotWithShape="0">
              <a:srgbClr val="9A6E0D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just">
            <a:spAutoFit/>
          </a:bodyPr>
          <a:lstStyle/>
          <a:p>
            <a:pPr marL="81279" marR="81279" algn="ctr" defTabSz="1828800">
              <a:defRPr sz="18000">
                <a:solidFill>
                  <a:srgbClr val="660B01"/>
                </a:solidFill>
                <a:uFill>
                  <a:solidFill>
                    <a:srgbClr val="000000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Applications</a:t>
            </a:r>
          </a:p>
          <a:p>
            <a:pPr marL="81279" marR="81279" algn="ctr" defTabSz="1828800">
              <a:defRPr sz="18000">
                <a:solidFill>
                  <a:srgbClr val="660B01"/>
                </a:solidFill>
                <a:uFill>
                  <a:solidFill>
                    <a:srgbClr val="000000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of Boosting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Applications of Boo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 of Boosting</a:t>
            </a:r>
          </a:p>
        </p:txBody>
      </p:sp>
      <p:sp>
        <p:nvSpPr>
          <p:cNvPr id="1904" name="Academic researc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50982" indent="-653142"/>
            <a:r>
              <a:t>Academic research</a:t>
            </a:r>
          </a:p>
          <a:p>
            <a:pPr marL="1150982" indent="-653142"/>
            <a:r>
              <a:t>Applied research</a:t>
            </a:r>
          </a:p>
          <a:p>
            <a:pPr marL="1150982" indent="-653142"/>
            <a:r>
              <a:t>Commercial deployment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0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" grpId="1" build="p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Academic re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Academic research</a:t>
            </a:r>
          </a:p>
        </p:txBody>
      </p:sp>
      <p:graphicFrame>
        <p:nvGraphicFramePr>
          <p:cNvPr id="1907" name="Table"/>
          <p:cNvGraphicFramePr/>
          <p:nvPr/>
        </p:nvGraphicFramePr>
        <p:xfrm>
          <a:off x="3784600" y="4546600"/>
          <a:ext cx="16421099" cy="748982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572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2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5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30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696"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solidFill>
                            <a:srgbClr val="434ED6"/>
                          </a:solidFill>
                          <a:uFill>
                            <a:solidFill>
                              <a:srgbClr val="434ED6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</a:p>
                  </a:txBody>
                  <a:tcPr marL="50800" marR="50800" marT="50800" marB="50800" anchor="ctr" horzOverflow="overflow">
                    <a:lnL w="25400" cap="sq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sq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solidFill>
                            <a:srgbClr val="434ED6"/>
                          </a:solidFill>
                          <a:uFill>
                            <a:solidFill>
                              <a:srgbClr val="434ED6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sq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solidFill>
                            <a:srgbClr val="434ED6"/>
                          </a:solidFill>
                          <a:uFill>
                            <a:solidFill>
                              <a:srgbClr val="434ED6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Boosting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 cap="sq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4800">
                          <a:solidFill>
                            <a:srgbClr val="434ED6"/>
                          </a:solidFill>
                          <a:uFill>
                            <a:solidFill>
                              <a:srgbClr val="434ED6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Error reduction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sq">
                      <a:solidFill>
                        <a:srgbClr val="000000"/>
                      </a:solidFill>
                      <a:miter lim="400000"/>
                    </a:lnR>
                    <a:lnT w="25400" cap="sq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1779"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Cleveland</a:t>
                      </a:r>
                    </a:p>
                  </a:txBody>
                  <a:tcPr marL="50800" marR="50800" marT="50800" marB="50800" anchor="ctr" horzOverflow="overflow">
                    <a:lnL w="25400" cap="sq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27.2  (DT)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16.5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sq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564"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Promoters</a:t>
                      </a:r>
                    </a:p>
                  </a:txBody>
                  <a:tcPr marL="50800" marR="50800" marT="50800" marB="50800" anchor="ctr" horzOverflow="overflow">
                    <a:lnL w="25400" cap="sq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22.0  (DT)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11.8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46%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sq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1556"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Letter</a:t>
                      </a:r>
                    </a:p>
                  </a:txBody>
                  <a:tcPr marL="50800" marR="50800" marT="50800" marB="50800" anchor="ctr" horzOverflow="overflow">
                    <a:lnL w="25400" cap="sq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13.8  (DT)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sq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3029"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Reuters 4</a:t>
                      </a:r>
                    </a:p>
                  </a:txBody>
                  <a:tcPr marL="50800" marR="50800" marT="50800" marB="50800" anchor="ctr" horzOverflow="overflow">
                    <a:lnL w="25400" cap="sq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5.8, 6.0, 9.8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2.95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~60%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sq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6199"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Reuters 8</a:t>
                      </a:r>
                    </a:p>
                  </a:txBody>
                  <a:tcPr marL="50800" marR="50800" marT="50800" marB="50800" anchor="ctr" horzOverflow="overflow">
                    <a:lnL w="25400" cap="sq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 cap="sq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11.3, 12.1, 13.4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 cap="sq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 cap="sq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81279" marR="81279" defTabSz="1828800">
                        <a:spcBef>
                          <a:spcPts val="1200"/>
                        </a:spcBef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~40%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 cap="sq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 cap="sq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08" name="% test error rates"/>
          <p:cNvSpPr txBox="1"/>
          <p:nvPr/>
        </p:nvSpPr>
        <p:spPr>
          <a:xfrm>
            <a:off x="7696200" y="3327400"/>
            <a:ext cx="8458200" cy="11938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>
            <a:spAutoFit/>
          </a:bodyPr>
          <a:lstStyle>
            <a:lvl1pPr marL="81279" marR="81279" algn="ctr" defTabSz="1828800">
              <a:buClr>
                <a:srgbClr val="000000"/>
              </a:buClr>
              <a:buFont typeface="Tahoma"/>
              <a:defRPr sz="6400">
                <a:uFill>
                  <a:solidFill>
                    <a:srgbClr val="0000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% test error rates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Applied re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Applied research</a:t>
            </a:r>
          </a:p>
        </p:txBody>
      </p:sp>
      <p:sp>
        <p:nvSpPr>
          <p:cNvPr id="1913" name="“AT&amp;T, How may I help you?”…"/>
          <p:cNvSpPr txBox="1">
            <a:spLocks noGrp="1"/>
          </p:cNvSpPr>
          <p:nvPr>
            <p:ph type="body" idx="1"/>
          </p:nvPr>
        </p:nvSpPr>
        <p:spPr>
          <a:xfrm>
            <a:off x="4138189" y="3149437"/>
            <a:ext cx="15544801" cy="9753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Clr>
                <a:srgbClr val="434ED6"/>
              </a:buClr>
              <a:buFont typeface="Times New Roman"/>
              <a:defRPr i="1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</a:defRPr>
            </a:pPr>
            <a:r>
              <a:t>“AT&amp;T, How may I help you?”</a:t>
            </a:r>
          </a:p>
          <a:p>
            <a:pPr marL="1150982" indent="-653142">
              <a:lnSpc>
                <a:spcPct val="90000"/>
              </a:lnSpc>
            </a:pPr>
            <a:r>
              <a:t>Classify voice requests</a:t>
            </a:r>
          </a:p>
          <a:p>
            <a:pPr marL="1150982" indent="-653142">
              <a:lnSpc>
                <a:spcPct val="90000"/>
              </a:lnSpc>
            </a:pPr>
            <a:r>
              <a:t>Voice -&gt; text -&gt; category</a:t>
            </a:r>
          </a:p>
          <a:p>
            <a:pPr marL="1150982" indent="-653142">
              <a:lnSpc>
                <a:spcPct val="90000"/>
              </a:lnSpc>
            </a:pPr>
            <a:r>
              <a:t>Fourteen categories</a:t>
            </a:r>
          </a:p>
          <a:p>
            <a:pPr marL="946875" indent="-449035">
              <a:lnSpc>
                <a:spcPct val="90000"/>
              </a:lnSpc>
              <a:spcBef>
                <a:spcPts val="1200"/>
              </a:spcBef>
              <a:buChar char="–"/>
              <a:defRPr sz="4400"/>
            </a:pPr>
            <a:r>
              <a:t>Area code, </a:t>
            </a:r>
          </a:p>
          <a:p>
            <a:pPr marL="946875" indent="-449035">
              <a:lnSpc>
                <a:spcPct val="90000"/>
              </a:lnSpc>
              <a:spcBef>
                <a:spcPts val="1200"/>
              </a:spcBef>
              <a:buChar char="–"/>
              <a:defRPr sz="4400"/>
            </a:pPr>
            <a:r>
              <a:t>AT&amp;T service, </a:t>
            </a:r>
          </a:p>
          <a:p>
            <a:pPr marL="946875" indent="-449035">
              <a:lnSpc>
                <a:spcPct val="90000"/>
              </a:lnSpc>
              <a:spcBef>
                <a:spcPts val="1200"/>
              </a:spcBef>
              <a:buChar char="–"/>
              <a:defRPr sz="4400"/>
            </a:pPr>
            <a:r>
              <a:t>billing credit,   </a:t>
            </a:r>
          </a:p>
          <a:p>
            <a:pPr marL="946875" indent="-449035">
              <a:lnSpc>
                <a:spcPct val="90000"/>
              </a:lnSpc>
              <a:spcBef>
                <a:spcPts val="1200"/>
              </a:spcBef>
              <a:buChar char="–"/>
              <a:defRPr sz="4400"/>
            </a:pPr>
            <a:r>
              <a:t>calling card, </a:t>
            </a:r>
          </a:p>
          <a:p>
            <a:pPr marL="946875" indent="-449035">
              <a:lnSpc>
                <a:spcPct val="90000"/>
              </a:lnSpc>
              <a:spcBef>
                <a:spcPts val="1200"/>
              </a:spcBef>
              <a:buChar char="–"/>
              <a:defRPr sz="5600"/>
            </a:pPr>
            <a:r>
              <a:rPr sz="4400"/>
              <a:t>collect, </a:t>
            </a:r>
          </a:p>
          <a:p>
            <a:pPr marL="946875" indent="-449035">
              <a:lnSpc>
                <a:spcPct val="90000"/>
              </a:lnSpc>
              <a:spcBef>
                <a:spcPts val="1200"/>
              </a:spcBef>
              <a:buChar char="–"/>
              <a:defRPr sz="5600"/>
            </a:pPr>
            <a:r>
              <a:rPr sz="4400"/>
              <a:t>competitor</a:t>
            </a:r>
          </a:p>
        </p:txBody>
      </p:sp>
      <p:sp>
        <p:nvSpPr>
          <p:cNvPr id="1914" name="Schapire, Singer, Gorin 98"/>
          <p:cNvSpPr txBox="1"/>
          <p:nvPr/>
        </p:nvSpPr>
        <p:spPr>
          <a:xfrm>
            <a:off x="14547850" y="536575"/>
            <a:ext cx="5721271" cy="7785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00D2A9"/>
              </a:buClr>
              <a:buFont typeface="Times New Roman"/>
              <a:defRPr sz="4000">
                <a:solidFill>
                  <a:srgbClr val="00D2A9"/>
                </a:solidFill>
                <a:uFill>
                  <a:solidFill>
                    <a:srgbClr val="00D2A9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Schapire, Singer, Gorin 98</a:t>
            </a:r>
          </a:p>
        </p:txBody>
      </p:sp>
      <p:sp>
        <p:nvSpPr>
          <p:cNvPr id="1915" name="competitor,…"/>
          <p:cNvSpPr txBox="1"/>
          <p:nvPr/>
        </p:nvSpPr>
        <p:spPr>
          <a:xfrm>
            <a:off x="12993827" y="5514064"/>
            <a:ext cx="7275294" cy="738897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/>
          <a:lstStyle/>
          <a:p>
            <a:pPr marL="726440" marR="81279" indent="-685800" defTabSz="1828800">
              <a:lnSpc>
                <a:spcPct val="90000"/>
              </a:lnSpc>
              <a:spcBef>
                <a:spcPts val="1400"/>
              </a:spcBef>
              <a:buClr>
                <a:srgbClr val="434ED6"/>
              </a:buClr>
              <a:buSzPct val="100000"/>
              <a:buFont typeface="Times New Roman"/>
              <a:buChar char="•"/>
              <a:defRPr sz="6400" i="1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 sz="4400"/>
          </a:p>
          <a:p>
            <a:pPr marL="955039" marR="81279" indent="-457199" defTabSz="1828800">
              <a:lnSpc>
                <a:spcPct val="90000"/>
              </a:lnSpc>
              <a:spcBef>
                <a:spcPts val="1200"/>
              </a:spcBef>
              <a:buSzPct val="100000"/>
              <a:buChar char="-"/>
              <a:defRPr sz="5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4400"/>
              <a:t>competitor, </a:t>
            </a:r>
          </a:p>
          <a:p>
            <a:pPr marL="955039" marR="81279" indent="-457199" defTabSz="1828800">
              <a:lnSpc>
                <a:spcPct val="90000"/>
              </a:lnSpc>
              <a:spcBef>
                <a:spcPts val="1200"/>
              </a:spcBef>
              <a:buSzPct val="100000"/>
              <a:buChar char="-"/>
              <a:defRPr sz="5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4400"/>
              <a:t>dial assistance,</a:t>
            </a:r>
          </a:p>
          <a:p>
            <a:pPr marL="955039" marR="81279" indent="-457199" defTabSz="1828800">
              <a:lnSpc>
                <a:spcPct val="90000"/>
              </a:lnSpc>
              <a:spcBef>
                <a:spcPts val="1200"/>
              </a:spcBef>
              <a:buSzPct val="100000"/>
              <a:buChar char="-"/>
              <a:defRPr sz="5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4400"/>
              <a:t>directory, </a:t>
            </a:r>
          </a:p>
          <a:p>
            <a:pPr marL="955039" marR="81279" indent="-457199" defTabSz="1828800">
              <a:lnSpc>
                <a:spcPct val="90000"/>
              </a:lnSpc>
              <a:spcBef>
                <a:spcPts val="1200"/>
              </a:spcBef>
              <a:buSzPct val="100000"/>
              <a:buChar char="-"/>
              <a:defRPr sz="5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4400"/>
              <a:t>how to dial, </a:t>
            </a:r>
          </a:p>
          <a:p>
            <a:pPr marL="955039" marR="81279" indent="-457199" defTabSz="1828800">
              <a:lnSpc>
                <a:spcPct val="90000"/>
              </a:lnSpc>
              <a:spcBef>
                <a:spcPts val="1200"/>
              </a:spcBef>
              <a:buSzPct val="100000"/>
              <a:buChar char="-"/>
              <a:defRPr sz="5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4400"/>
              <a:t>person to person, </a:t>
            </a:r>
          </a:p>
          <a:p>
            <a:pPr marL="955039" marR="81279" indent="-457199" defTabSz="1828800">
              <a:lnSpc>
                <a:spcPct val="90000"/>
              </a:lnSpc>
              <a:spcBef>
                <a:spcPts val="1200"/>
              </a:spcBef>
              <a:buSzPct val="100000"/>
              <a:buChar char="-"/>
              <a:defRPr sz="5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4400"/>
              <a:t>rate, </a:t>
            </a:r>
          </a:p>
          <a:p>
            <a:pPr marL="955039" marR="81279" indent="-457199" defTabSz="1828800">
              <a:lnSpc>
                <a:spcPct val="90000"/>
              </a:lnSpc>
              <a:spcBef>
                <a:spcPts val="1200"/>
              </a:spcBef>
              <a:buSzPct val="100000"/>
              <a:buChar char="-"/>
              <a:defRPr sz="5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4400"/>
              <a:t>third party, </a:t>
            </a:r>
          </a:p>
          <a:p>
            <a:pPr marL="955039" marR="81279" indent="-457199" defTabSz="1828800">
              <a:lnSpc>
                <a:spcPct val="90000"/>
              </a:lnSpc>
              <a:spcBef>
                <a:spcPts val="1200"/>
              </a:spcBef>
              <a:buSzPct val="100000"/>
              <a:buChar char="-"/>
              <a:defRPr sz="56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 sz="4400"/>
              <a:t>time charge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9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9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9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9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3" grpId="1" build="p" bldLvl="5" animBg="1" advAuto="0"/>
      <p:bldP spid="1915" grpId="2" build="p" bldLvl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Yes I’d like to place a collect call long distance please…"/>
          <p:cNvSpPr txBox="1">
            <a:spLocks noGrp="1"/>
          </p:cNvSpPr>
          <p:nvPr>
            <p:ph type="body" idx="1"/>
          </p:nvPr>
        </p:nvSpPr>
        <p:spPr>
          <a:xfrm>
            <a:off x="3819481" y="3466054"/>
            <a:ext cx="15544801" cy="9906001"/>
          </a:xfrm>
          <a:prstGeom prst="rect">
            <a:avLst/>
          </a:prstGeom>
        </p:spPr>
        <p:txBody>
          <a:bodyPr/>
          <a:lstStyle/>
          <a:p>
            <a:pPr marL="1069339" indent="-571499">
              <a:lnSpc>
                <a:spcPct val="90000"/>
              </a:lnSpc>
              <a:defRPr sz="5600"/>
            </a:pPr>
            <a:r>
              <a:t>Yes I’d like to place a collect call long distance please	</a:t>
            </a:r>
          </a:p>
          <a:p>
            <a:pPr marL="1069339" indent="-571499">
              <a:lnSpc>
                <a:spcPct val="90000"/>
              </a:lnSpc>
              <a:defRPr sz="5600"/>
            </a:pPr>
            <a:r>
              <a:t>Operator I need to make a call but I need to bill it to my office </a:t>
            </a:r>
          </a:p>
          <a:p>
            <a:pPr marL="1069339" indent="-571499">
              <a:lnSpc>
                <a:spcPct val="90000"/>
              </a:lnSpc>
              <a:defRPr sz="5600"/>
            </a:pPr>
            <a:r>
              <a:t>Yes I’d like to place a call on my master card please </a:t>
            </a:r>
          </a:p>
          <a:p>
            <a:pPr marL="1069339" indent="-571499">
              <a:lnSpc>
                <a:spcPct val="90000"/>
              </a:lnSpc>
              <a:defRPr sz="5600"/>
            </a:pPr>
            <a:r>
              <a:t>I just called a number in Sioux city and I musta rang the wrong number because I got the wrong party and I would like to have that taken off my bill</a:t>
            </a:r>
          </a:p>
        </p:txBody>
      </p:sp>
      <p:sp>
        <p:nvSpPr>
          <p:cNvPr id="1920" name="Example transcribed sentences"/>
          <p:cNvSpPr txBox="1">
            <a:spLocks noGrp="1"/>
          </p:cNvSpPr>
          <p:nvPr>
            <p:ph type="title"/>
          </p:nvPr>
        </p:nvSpPr>
        <p:spPr>
          <a:xfrm>
            <a:off x="4419600" y="914400"/>
            <a:ext cx="15544800" cy="2895600"/>
          </a:xfrm>
          <a:prstGeom prst="rect">
            <a:avLst/>
          </a:prstGeom>
        </p:spPr>
        <p:txBody>
          <a:bodyPr/>
          <a:lstStyle/>
          <a:p>
            <a:r>
              <a:t>Example transcribed sentences</a:t>
            </a:r>
          </a:p>
        </p:txBody>
      </p:sp>
      <p:sp>
        <p:nvSpPr>
          <p:cNvPr id="1921" name="collect"/>
          <p:cNvSpPr txBox="1"/>
          <p:nvPr/>
        </p:nvSpPr>
        <p:spPr>
          <a:xfrm>
            <a:off x="8848681" y="4256629"/>
            <a:ext cx="3530601" cy="1066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>
            <a:spAutoFit/>
          </a:bodyPr>
          <a:lstStyle/>
          <a:p>
            <a:pPr marL="40640" marR="81279" algn="ctr" defTabSz="1828800">
              <a:buClr>
                <a:srgbClr val="D6D7FF"/>
              </a:buClr>
              <a:buSzPct val="100000"/>
              <a:buChar char="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sz="56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Tahoma"/>
                <a:ea typeface="Tahoma"/>
                <a:cs typeface="Tahoma"/>
                <a:sym typeface="Tahoma"/>
              </a:rPr>
              <a:t>collect</a:t>
            </a:r>
          </a:p>
        </p:txBody>
      </p:sp>
      <p:sp>
        <p:nvSpPr>
          <p:cNvPr id="1922" name="third party"/>
          <p:cNvSpPr txBox="1"/>
          <p:nvPr/>
        </p:nvSpPr>
        <p:spPr>
          <a:xfrm>
            <a:off x="10067881" y="5904454"/>
            <a:ext cx="4749801" cy="1066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>
            <a:spAutoFit/>
          </a:bodyPr>
          <a:lstStyle/>
          <a:p>
            <a:pPr marL="40640" marR="81279" algn="ctr" defTabSz="1828800">
              <a:buClr>
                <a:srgbClr val="434ED6"/>
              </a:buClr>
              <a:buSzPct val="100000"/>
              <a:buChar char="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sz="56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Tahoma"/>
                <a:ea typeface="Tahoma"/>
                <a:cs typeface="Tahoma"/>
                <a:sym typeface="Tahoma"/>
              </a:rPr>
              <a:t>third party</a:t>
            </a:r>
          </a:p>
        </p:txBody>
      </p:sp>
      <p:sp>
        <p:nvSpPr>
          <p:cNvPr id="1923" name="billing credit"/>
          <p:cNvSpPr txBox="1"/>
          <p:nvPr/>
        </p:nvSpPr>
        <p:spPr>
          <a:xfrm>
            <a:off x="6740481" y="10860629"/>
            <a:ext cx="5359401" cy="1066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>
            <a:spAutoFit/>
          </a:bodyPr>
          <a:lstStyle/>
          <a:p>
            <a:pPr marL="40640" marR="81279" algn="ctr" defTabSz="1828800">
              <a:buClr>
                <a:srgbClr val="D6D7FF"/>
              </a:buClr>
              <a:buSzPct val="100000"/>
              <a:buChar char="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sz="56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Tahoma"/>
                <a:ea typeface="Tahoma"/>
                <a:cs typeface="Tahoma"/>
                <a:sym typeface="Tahoma"/>
              </a:rPr>
              <a:t>billing credit</a:t>
            </a:r>
          </a:p>
        </p:txBody>
      </p:sp>
      <p:sp>
        <p:nvSpPr>
          <p:cNvPr id="1924" name="calling card"/>
          <p:cNvSpPr txBox="1"/>
          <p:nvPr/>
        </p:nvSpPr>
        <p:spPr>
          <a:xfrm>
            <a:off x="7197681" y="7558629"/>
            <a:ext cx="4902201" cy="1066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>
            <a:spAutoFit/>
          </a:bodyPr>
          <a:lstStyle/>
          <a:p>
            <a:pPr marL="40640" marR="81279" algn="ctr" defTabSz="1828800">
              <a:buClr>
                <a:srgbClr val="D6D7FF"/>
              </a:buClr>
              <a:buSzPct val="100000"/>
              <a:buChar char="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rPr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sz="56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Tahoma"/>
                <a:ea typeface="Tahoma"/>
                <a:cs typeface="Tahoma"/>
                <a:sym typeface="Tahoma"/>
              </a:rPr>
              <a:t>calling card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9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9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9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9" grpId="1" build="p" bldLvl="5" animBg="1" advAuto="0"/>
      <p:bldP spid="1921" grpId="2" animBg="1" advAuto="0"/>
      <p:bldP spid="1922" grpId="3" animBg="1" advAuto="0"/>
      <p:bldP spid="1923" grpId="5" animBg="1" advAuto="0"/>
      <p:bldP spid="1924" grpId="4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5381625"/>
            <a:ext cx="15643225" cy="6508750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1929" name="Group"/>
          <p:cNvGrpSpPr/>
          <p:nvPr/>
        </p:nvGrpSpPr>
        <p:grpSpPr>
          <a:xfrm>
            <a:off x="8788400" y="2794000"/>
            <a:ext cx="2514600" cy="3140051"/>
            <a:chOff x="0" y="0"/>
            <a:chExt cx="2514600" cy="3140050"/>
          </a:xfrm>
        </p:grpSpPr>
        <p:sp>
          <p:nvSpPr>
            <p:cNvPr id="1927" name="Shape"/>
            <p:cNvSpPr/>
            <p:nvPr/>
          </p:nvSpPr>
          <p:spPr>
            <a:xfrm>
              <a:off x="0" y="0"/>
              <a:ext cx="2514600" cy="314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8052"/>
                  </a:lnTo>
                  <a:lnTo>
                    <a:pt x="0" y="8052"/>
                  </a:lnTo>
                  <a:lnTo>
                    <a:pt x="0" y="11503"/>
                  </a:lnTo>
                  <a:lnTo>
                    <a:pt x="0" y="13803"/>
                  </a:lnTo>
                  <a:lnTo>
                    <a:pt x="12600" y="13803"/>
                  </a:lnTo>
                  <a:lnTo>
                    <a:pt x="18873" y="21600"/>
                  </a:lnTo>
                  <a:lnTo>
                    <a:pt x="18000" y="13803"/>
                  </a:lnTo>
                  <a:lnTo>
                    <a:pt x="21600" y="13803"/>
                  </a:lnTo>
                  <a:lnTo>
                    <a:pt x="21600" y="11503"/>
                  </a:lnTo>
                  <a:lnTo>
                    <a:pt x="21600" y="8052"/>
                  </a:lnTo>
                  <a:lnTo>
                    <a:pt x="21600" y="8052"/>
                  </a:lnTo>
                  <a:lnTo>
                    <a:pt x="21600" y="0"/>
                  </a:lnTo>
                  <a:lnTo>
                    <a:pt x="18000" y="0"/>
                  </a:lnTo>
                  <a:lnTo>
                    <a:pt x="12600" y="0"/>
                  </a:lnTo>
                  <a:lnTo>
                    <a:pt x="12600" y="0"/>
                  </a:lnTo>
                  <a:close/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928" name="Calling card"/>
            <p:cNvSpPr txBox="1"/>
            <p:nvPr/>
          </p:nvSpPr>
          <p:spPr>
            <a:xfrm>
              <a:off x="0" y="0"/>
              <a:ext cx="2514600" cy="15743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>
              <a:lvl1pPr marL="81279" marR="81279" algn="ctr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Calling card</a:t>
              </a:r>
            </a:p>
          </p:txBody>
        </p:sp>
      </p:grpSp>
      <p:grpSp>
        <p:nvGrpSpPr>
          <p:cNvPr id="1932" name="Group"/>
          <p:cNvGrpSpPr/>
          <p:nvPr/>
        </p:nvGrpSpPr>
        <p:grpSpPr>
          <a:xfrm>
            <a:off x="11582400" y="2657475"/>
            <a:ext cx="2514600" cy="3073412"/>
            <a:chOff x="0" y="0"/>
            <a:chExt cx="2514600" cy="3073411"/>
          </a:xfrm>
        </p:grpSpPr>
        <p:sp>
          <p:nvSpPr>
            <p:cNvPr id="1930" name="Shape"/>
            <p:cNvSpPr/>
            <p:nvPr/>
          </p:nvSpPr>
          <p:spPr>
            <a:xfrm>
              <a:off x="0" y="0"/>
              <a:ext cx="2514600" cy="307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432"/>
                  </a:lnTo>
                  <a:lnTo>
                    <a:pt x="0" y="7432"/>
                  </a:lnTo>
                  <a:lnTo>
                    <a:pt x="0" y="10618"/>
                  </a:lnTo>
                  <a:lnTo>
                    <a:pt x="0" y="12741"/>
                  </a:lnTo>
                  <a:lnTo>
                    <a:pt x="3600" y="12741"/>
                  </a:lnTo>
                  <a:lnTo>
                    <a:pt x="982" y="21600"/>
                  </a:lnTo>
                  <a:lnTo>
                    <a:pt x="9000" y="12741"/>
                  </a:lnTo>
                  <a:lnTo>
                    <a:pt x="21600" y="12741"/>
                  </a:lnTo>
                  <a:lnTo>
                    <a:pt x="21600" y="10618"/>
                  </a:lnTo>
                  <a:lnTo>
                    <a:pt x="21600" y="7432"/>
                  </a:lnTo>
                  <a:lnTo>
                    <a:pt x="21600" y="7432"/>
                  </a:lnTo>
                  <a:lnTo>
                    <a:pt x="21600" y="0"/>
                  </a:lnTo>
                  <a:lnTo>
                    <a:pt x="9000" y="0"/>
                  </a:lnTo>
                  <a:lnTo>
                    <a:pt x="3600" y="0"/>
                  </a:lnTo>
                  <a:lnTo>
                    <a:pt x="3600" y="0"/>
                  </a:lnTo>
                  <a:close/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931" name="Collect   call"/>
            <p:cNvSpPr txBox="1"/>
            <p:nvPr/>
          </p:nvSpPr>
          <p:spPr>
            <a:xfrm>
              <a:off x="0" y="0"/>
              <a:ext cx="2514600" cy="180697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/>
            <a:p>
              <a:pPr marL="81279" marR="81279" algn="ctr" defTabSz="1828800">
                <a:buClr>
                  <a:srgbClr val="434ED6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rPr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</a:rPr>
                <a:t>Collect   call</a:t>
              </a:r>
              <a:r>
                <a:rPr sz="64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</a:rPr>
                <a:t>	</a:t>
              </a:r>
            </a:p>
          </p:txBody>
        </p:sp>
      </p:grpSp>
      <p:grpSp>
        <p:nvGrpSpPr>
          <p:cNvPr id="1935" name="Group"/>
          <p:cNvGrpSpPr/>
          <p:nvPr/>
        </p:nvGrpSpPr>
        <p:grpSpPr>
          <a:xfrm>
            <a:off x="16129000" y="2184400"/>
            <a:ext cx="2514600" cy="3702085"/>
            <a:chOff x="0" y="0"/>
            <a:chExt cx="2514600" cy="3702084"/>
          </a:xfrm>
        </p:grpSpPr>
        <p:sp>
          <p:nvSpPr>
            <p:cNvPr id="1933" name="Shape"/>
            <p:cNvSpPr/>
            <p:nvPr/>
          </p:nvSpPr>
          <p:spPr>
            <a:xfrm>
              <a:off x="0" y="0"/>
              <a:ext cx="2514600" cy="3702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29"/>
                  </a:lnTo>
                  <a:lnTo>
                    <a:pt x="0" y="6829"/>
                  </a:lnTo>
                  <a:lnTo>
                    <a:pt x="0" y="9756"/>
                  </a:lnTo>
                  <a:lnTo>
                    <a:pt x="0" y="11708"/>
                  </a:lnTo>
                  <a:lnTo>
                    <a:pt x="3600" y="11708"/>
                  </a:lnTo>
                  <a:lnTo>
                    <a:pt x="3327" y="21600"/>
                  </a:lnTo>
                  <a:lnTo>
                    <a:pt x="9000" y="11708"/>
                  </a:lnTo>
                  <a:lnTo>
                    <a:pt x="21600" y="11708"/>
                  </a:lnTo>
                  <a:lnTo>
                    <a:pt x="21600" y="9756"/>
                  </a:lnTo>
                  <a:lnTo>
                    <a:pt x="21600" y="6829"/>
                  </a:lnTo>
                  <a:lnTo>
                    <a:pt x="21600" y="6829"/>
                  </a:lnTo>
                  <a:lnTo>
                    <a:pt x="21600" y="0"/>
                  </a:lnTo>
                  <a:lnTo>
                    <a:pt x="9000" y="0"/>
                  </a:lnTo>
                  <a:lnTo>
                    <a:pt x="3600" y="0"/>
                  </a:lnTo>
                  <a:lnTo>
                    <a:pt x="3600" y="0"/>
                  </a:lnTo>
                  <a:close/>
                </a:path>
              </a:pathLst>
            </a:cu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934" name="Third party"/>
            <p:cNvSpPr txBox="1"/>
            <p:nvPr/>
          </p:nvSpPr>
          <p:spPr>
            <a:xfrm>
              <a:off x="0" y="0"/>
              <a:ext cx="2514600" cy="15743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>
              <a:lvl1pPr marL="81279" marR="81279" algn="ctr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Third party</a:t>
              </a:r>
            </a:p>
          </p:txBody>
        </p:sp>
      </p:grpSp>
      <p:sp>
        <p:nvSpPr>
          <p:cNvPr id="1936" name="Weak Rule"/>
          <p:cNvSpPr txBox="1"/>
          <p:nvPr/>
        </p:nvSpPr>
        <p:spPr>
          <a:xfrm>
            <a:off x="3829050" y="4400550"/>
            <a:ext cx="3124200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Weak Rule</a:t>
            </a:r>
          </a:p>
        </p:txBody>
      </p:sp>
      <p:sp>
        <p:nvSpPr>
          <p:cNvPr id="1937" name="Line"/>
          <p:cNvSpPr/>
          <p:nvPr/>
        </p:nvSpPr>
        <p:spPr>
          <a:xfrm flipH="1" flipV="1">
            <a:off x="3987800" y="3098800"/>
            <a:ext cx="4597400" cy="2413000"/>
          </a:xfrm>
          <a:prstGeom prst="line">
            <a:avLst/>
          </a:prstGeom>
          <a:ln w="127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938" name="Categories"/>
          <p:cNvSpPr txBox="1"/>
          <p:nvPr/>
        </p:nvSpPr>
        <p:spPr>
          <a:xfrm>
            <a:off x="5391150" y="2911475"/>
            <a:ext cx="2904054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434ED6"/>
              </a:buClr>
              <a:buFont typeface="Times New Roman"/>
              <a:def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Categories</a:t>
            </a:r>
          </a:p>
        </p:txBody>
      </p:sp>
      <p:sp>
        <p:nvSpPr>
          <p:cNvPr id="1939" name="Line"/>
          <p:cNvSpPr/>
          <p:nvPr/>
        </p:nvSpPr>
        <p:spPr>
          <a:xfrm flipV="1">
            <a:off x="8610600" y="3175000"/>
            <a:ext cx="3175" cy="231140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grpSp>
        <p:nvGrpSpPr>
          <p:cNvPr id="1944" name="Group"/>
          <p:cNvGrpSpPr/>
          <p:nvPr/>
        </p:nvGrpSpPr>
        <p:grpSpPr>
          <a:xfrm>
            <a:off x="4337050" y="6400800"/>
            <a:ext cx="4502151" cy="6190754"/>
            <a:chOff x="0" y="0"/>
            <a:chExt cx="4502149" cy="6190753"/>
          </a:xfrm>
        </p:grpSpPr>
        <p:sp>
          <p:nvSpPr>
            <p:cNvPr id="1940" name="Word occurs"/>
            <p:cNvSpPr txBox="1"/>
            <p:nvPr/>
          </p:nvSpPr>
          <p:spPr>
            <a:xfrm>
              <a:off x="0" y="5314950"/>
              <a:ext cx="3379709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D2A9"/>
                </a:buClr>
                <a:buFont typeface="Times New Roman"/>
                <a:defRPr sz="4800">
                  <a:solidFill>
                    <a:srgbClr val="00D2A9"/>
                  </a:solidFill>
                  <a:uFill>
                    <a:solidFill>
                      <a:srgbClr val="00D2A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Word occurs</a:t>
              </a:r>
            </a:p>
          </p:txBody>
        </p:sp>
        <p:sp>
          <p:nvSpPr>
            <p:cNvPr id="1941" name="Line"/>
            <p:cNvSpPr/>
            <p:nvPr/>
          </p:nvSpPr>
          <p:spPr>
            <a:xfrm>
              <a:off x="2571750" y="0"/>
              <a:ext cx="1930400" cy="513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789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D2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942" name="Line"/>
            <p:cNvSpPr/>
            <p:nvPr/>
          </p:nvSpPr>
          <p:spPr>
            <a:xfrm>
              <a:off x="2597150" y="2260600"/>
              <a:ext cx="1879600" cy="2870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D2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943" name="Line"/>
            <p:cNvSpPr/>
            <p:nvPr/>
          </p:nvSpPr>
          <p:spPr>
            <a:xfrm>
              <a:off x="2597150" y="4038600"/>
              <a:ext cx="1828800" cy="111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00" y="0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D2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grpSp>
        <p:nvGrpSpPr>
          <p:cNvPr id="1949" name="Group"/>
          <p:cNvGrpSpPr/>
          <p:nvPr/>
        </p:nvGrpSpPr>
        <p:grpSpPr>
          <a:xfrm>
            <a:off x="18310225" y="7645400"/>
            <a:ext cx="2571750" cy="5695950"/>
            <a:chOff x="0" y="0"/>
            <a:chExt cx="2571750" cy="5695950"/>
          </a:xfrm>
        </p:grpSpPr>
        <p:sp>
          <p:nvSpPr>
            <p:cNvPr id="1945" name="Word does…"/>
            <p:cNvSpPr/>
            <p:nvPr/>
          </p:nvSpPr>
          <p:spPr>
            <a:xfrm>
              <a:off x="0" y="442595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/>
            <a:p>
              <a:pPr marL="81279" marR="81279" defTabSz="1828800">
                <a:buClr>
                  <a:srgbClr val="00D2A9"/>
                </a:buClr>
                <a:buFont typeface="Times New Roman"/>
                <a:defRPr sz="4800">
                  <a:solidFill>
                    <a:srgbClr val="00D2A9"/>
                  </a:solidFill>
                  <a:uFill>
                    <a:solidFill>
                      <a:srgbClr val="00D2A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Word does</a:t>
              </a:r>
            </a:p>
            <a:p>
              <a:pPr marL="81279" marR="81279" defTabSz="1828800">
                <a:buClr>
                  <a:srgbClr val="00D2A9"/>
                </a:buClr>
                <a:buFont typeface="Times New Roman"/>
                <a:defRPr sz="4800">
                  <a:solidFill>
                    <a:srgbClr val="00D2A9"/>
                  </a:solidFill>
                  <a:uFill>
                    <a:solidFill>
                      <a:srgbClr val="00D2A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 not occur</a:t>
              </a:r>
            </a:p>
          </p:txBody>
        </p:sp>
        <p:sp>
          <p:nvSpPr>
            <p:cNvPr id="1946" name="Line"/>
            <p:cNvSpPr/>
            <p:nvPr/>
          </p:nvSpPr>
          <p:spPr>
            <a:xfrm flipH="1">
              <a:off x="714375" y="4013200"/>
              <a:ext cx="1828800" cy="0"/>
            </a:xfrm>
            <a:prstGeom prst="line">
              <a:avLst/>
            </a:prstGeom>
            <a:noFill/>
            <a:ln w="12700" cap="flat">
              <a:solidFill>
                <a:srgbClr val="00D2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947" name="Line"/>
            <p:cNvSpPr/>
            <p:nvPr/>
          </p:nvSpPr>
          <p:spPr>
            <a:xfrm>
              <a:off x="739775" y="1981200"/>
              <a:ext cx="1831975" cy="198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4974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D2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1948" name="Line"/>
            <p:cNvSpPr/>
            <p:nvPr/>
          </p:nvSpPr>
          <p:spPr>
            <a:xfrm>
              <a:off x="790575" y="0"/>
              <a:ext cx="1781175" cy="3962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4785" y="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D2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</p:grpSp>
      <p:sp>
        <p:nvSpPr>
          <p:cNvPr id="1950" name="Weak rules generated by “boostexter”"/>
          <p:cNvSpPr txBox="1">
            <a:spLocks noGrp="1"/>
          </p:cNvSpPr>
          <p:nvPr>
            <p:ph type="title"/>
          </p:nvPr>
        </p:nvSpPr>
        <p:spPr>
          <a:xfrm>
            <a:off x="4419600" y="0"/>
            <a:ext cx="15544800" cy="2286000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t>Weak rules generated by “boostexter”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9" grpId="4" animBg="1" advAuto="0"/>
      <p:bldP spid="1932" grpId="3" animBg="1" advAuto="0"/>
      <p:bldP spid="1935" grpId="5" animBg="1" advAuto="0"/>
      <p:bldP spid="1944" grpId="1" animBg="1" advAuto="0"/>
      <p:bldP spid="1949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raditional Statistics vs. 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Traditional Statistics vs. </a:t>
            </a:r>
            <a:br/>
            <a:r>
              <a:t>Machine Learning</a:t>
            </a:r>
          </a:p>
        </p:txBody>
      </p:sp>
      <p:grpSp>
        <p:nvGrpSpPr>
          <p:cNvPr id="319" name="Group"/>
          <p:cNvGrpSpPr/>
          <p:nvPr/>
        </p:nvGrpSpPr>
        <p:grpSpPr>
          <a:xfrm>
            <a:off x="4267200" y="7162800"/>
            <a:ext cx="2590800" cy="2438400"/>
            <a:chOff x="0" y="0"/>
            <a:chExt cx="2590800" cy="2438400"/>
          </a:xfrm>
        </p:grpSpPr>
        <p:sp>
          <p:nvSpPr>
            <p:cNvPr id="317" name="Rectangle"/>
            <p:cNvSpPr/>
            <p:nvPr/>
          </p:nvSpPr>
          <p:spPr>
            <a:xfrm>
              <a:off x="0" y="0"/>
              <a:ext cx="2590800" cy="24384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318" name="Data"/>
            <p:cNvSpPr txBox="1"/>
            <p:nvPr/>
          </p:nvSpPr>
          <p:spPr>
            <a:xfrm>
              <a:off x="571440" y="781298"/>
              <a:ext cx="1447920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Data</a:t>
              </a: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9753600" y="7315200"/>
            <a:ext cx="3200400" cy="1981200"/>
            <a:chOff x="0" y="0"/>
            <a:chExt cx="3200400" cy="1981200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3200400" cy="19812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321" name="Estimated…"/>
            <p:cNvSpPr txBox="1"/>
            <p:nvPr/>
          </p:nvSpPr>
          <p:spPr>
            <a:xfrm>
              <a:off x="105757" y="203448"/>
              <a:ext cx="2988886" cy="15743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Estimated </a:t>
              </a:r>
            </a:p>
            <a:p>
              <a: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world state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15697200" y="7010400"/>
            <a:ext cx="3657600" cy="2438400"/>
            <a:chOff x="0" y="0"/>
            <a:chExt cx="3657600" cy="2438400"/>
          </a:xfrm>
        </p:grpSpPr>
        <p:sp>
          <p:nvSpPr>
            <p:cNvPr id="323" name="Rectangle"/>
            <p:cNvSpPr/>
            <p:nvPr/>
          </p:nvSpPr>
          <p:spPr>
            <a:xfrm>
              <a:off x="0" y="0"/>
              <a:ext cx="3657600" cy="24384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324" name="Predictions…"/>
            <p:cNvSpPr txBox="1"/>
            <p:nvPr/>
          </p:nvSpPr>
          <p:spPr>
            <a:xfrm>
              <a:off x="308759" y="432048"/>
              <a:ext cx="3040083" cy="15743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Predictions</a:t>
              </a:r>
            </a:p>
            <a:p>
              <a: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Actions</a:t>
              </a: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7010400" y="8229600"/>
            <a:ext cx="2743200" cy="875804"/>
            <a:chOff x="0" y="0"/>
            <a:chExt cx="2743200" cy="875803"/>
          </a:xfrm>
        </p:grpSpPr>
        <p:sp>
          <p:nvSpPr>
            <p:cNvPr id="326" name="Line"/>
            <p:cNvSpPr/>
            <p:nvPr/>
          </p:nvSpPr>
          <p:spPr>
            <a:xfrm>
              <a:off x="0" y="0"/>
              <a:ext cx="2743200" cy="31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27" name="Statistics"/>
            <p:cNvSpPr txBox="1"/>
            <p:nvPr/>
          </p:nvSpPr>
          <p:spPr>
            <a:xfrm>
              <a:off x="0" y="0"/>
              <a:ext cx="2498646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Statistics</a:t>
              </a:r>
            </a:p>
          </p:txBody>
        </p:sp>
      </p:grpSp>
      <p:grpSp>
        <p:nvGrpSpPr>
          <p:cNvPr id="331" name="Group"/>
          <p:cNvGrpSpPr/>
          <p:nvPr/>
        </p:nvGrpSpPr>
        <p:grpSpPr>
          <a:xfrm>
            <a:off x="12954000" y="7467600"/>
            <a:ext cx="2743200" cy="1270000"/>
            <a:chOff x="0" y="0"/>
            <a:chExt cx="2743200" cy="1270000"/>
          </a:xfrm>
        </p:grpSpPr>
        <p:sp>
          <p:nvSpPr>
            <p:cNvPr id="329" name="Line"/>
            <p:cNvSpPr/>
            <p:nvPr/>
          </p:nvSpPr>
          <p:spPr>
            <a:xfrm>
              <a:off x="0" y="762000"/>
              <a:ext cx="2743200" cy="31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30" name="Decision…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/>
            <a:p>
              <a: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Decision </a:t>
              </a:r>
            </a:p>
            <a:p>
              <a: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Theory</a:t>
              </a:r>
            </a:p>
          </p:txBody>
        </p:sp>
      </p:grpSp>
      <p:grpSp>
        <p:nvGrpSpPr>
          <p:cNvPr id="334" name="Group"/>
          <p:cNvGrpSpPr/>
          <p:nvPr/>
        </p:nvGrpSpPr>
        <p:grpSpPr>
          <a:xfrm>
            <a:off x="5562600" y="5334000"/>
            <a:ext cx="11963400" cy="1828801"/>
            <a:chOff x="0" y="0"/>
            <a:chExt cx="11963399" cy="1828800"/>
          </a:xfrm>
        </p:grpSpPr>
        <p:sp>
          <p:nvSpPr>
            <p:cNvPr id="332" name="Line"/>
            <p:cNvSpPr/>
            <p:nvPr/>
          </p:nvSpPr>
          <p:spPr>
            <a:xfrm rot="16200000">
              <a:off x="5529265" y="-4605334"/>
              <a:ext cx="904869" cy="1196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12619" y="21600"/>
                    <a:pt x="3638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333" name="Machine Learning"/>
            <p:cNvSpPr txBox="1"/>
            <p:nvPr/>
          </p:nvSpPr>
          <p:spPr>
            <a:xfrm>
              <a:off x="4084130" y="0"/>
              <a:ext cx="4782563" cy="875804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Machine Learning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1" animBg="1" advAuto="0"/>
      <p:bldP spid="322" grpId="3" animBg="1" advAuto="0"/>
      <p:bldP spid="325" grpId="5" animBg="1" advAuto="0"/>
      <p:bldP spid="328" grpId="2" animBg="1" advAuto="0"/>
      <p:bldP spid="331" grpId="4" animBg="1" advAuto="0"/>
      <p:bldP spid="334" grpId="6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sp>
        <p:nvSpPr>
          <p:cNvPr id="1953" name="7844 training examp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50982" indent="-653142"/>
            <a:r>
              <a:t>7844 training examples</a:t>
            </a:r>
          </a:p>
          <a:p>
            <a:pPr marL="1488439" lvl="1" indent="-533400"/>
            <a:r>
              <a:t> hand transcribed</a:t>
            </a:r>
          </a:p>
          <a:p>
            <a:pPr marL="1150982" indent="-653142"/>
            <a:r>
              <a:t>1000 test examples</a:t>
            </a:r>
          </a:p>
          <a:p>
            <a:pPr marL="1488439" lvl="1" indent="-533400"/>
            <a:r>
              <a:t>hand / machine transcribed</a:t>
            </a:r>
          </a:p>
          <a:p>
            <a:pPr marL="1150982" indent="-653142"/>
            <a:r>
              <a:t>Accuracy with 20% rejected</a:t>
            </a:r>
          </a:p>
          <a:p>
            <a:pPr marL="1488439" lvl="1" indent="-533400"/>
            <a:r>
              <a:t>Machine transcribed: 75%</a:t>
            </a:r>
          </a:p>
          <a:p>
            <a:pPr lvl="1">
              <a:buClr>
                <a:srgbClr val="434ED6"/>
              </a:buClr>
              <a:buFont typeface="Times New Roman"/>
              <a:defRPr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</a:defRPr>
            </a:pPr>
            <a:r>
              <a:t>Hand transcribed: 90%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3" grpId="1" build="p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Commercial deploy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Commercial deployment </a:t>
            </a:r>
          </a:p>
        </p:txBody>
      </p:sp>
      <p:sp>
        <p:nvSpPr>
          <p:cNvPr id="1956" name="Distinguish business/residence customers…"/>
          <p:cNvSpPr txBox="1">
            <a:spLocks noGrp="1"/>
          </p:cNvSpPr>
          <p:nvPr>
            <p:ph type="body" idx="1"/>
          </p:nvPr>
        </p:nvSpPr>
        <p:spPr>
          <a:xfrm>
            <a:off x="4151312" y="3462115"/>
            <a:ext cx="16081376" cy="9753601"/>
          </a:xfrm>
          <a:prstGeom prst="rect">
            <a:avLst/>
          </a:prstGeom>
        </p:spPr>
        <p:txBody>
          <a:bodyPr/>
          <a:lstStyle/>
          <a:p>
            <a:pPr marL="1150982" indent="-653142"/>
            <a:r>
              <a:t>Distinguish business/residence customers</a:t>
            </a:r>
          </a:p>
          <a:p>
            <a:pPr marL="1150982" indent="-653142"/>
            <a:r>
              <a:t>Using statistics from call-detail records</a:t>
            </a:r>
          </a:p>
          <a:p>
            <a:pPr marL="1150982" indent="-653142"/>
            <a:r>
              <a:t>Alternating decision trees</a:t>
            </a:r>
          </a:p>
          <a:p>
            <a:pPr marL="1488439" lvl="1" indent="-533400"/>
            <a:r>
              <a:t>Combines very simple rules</a:t>
            </a:r>
          </a:p>
          <a:p>
            <a:pPr marL="1488439" lvl="1" indent="-533400"/>
            <a:r>
              <a:t>Can over-fit, cross validation used to stop</a:t>
            </a:r>
          </a:p>
        </p:txBody>
      </p:sp>
      <p:sp>
        <p:nvSpPr>
          <p:cNvPr id="1957" name="Freund, Mason, Rogers, Pregibon, Cortes 2000"/>
          <p:cNvSpPr txBox="1"/>
          <p:nvPr/>
        </p:nvSpPr>
        <p:spPr>
          <a:xfrm>
            <a:off x="10509250" y="612775"/>
            <a:ext cx="9890691" cy="7785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00D2A9"/>
              </a:buClr>
              <a:buFont typeface="Times New Roman"/>
              <a:defRPr sz="4000">
                <a:solidFill>
                  <a:srgbClr val="00D2A9"/>
                </a:solidFill>
                <a:uFill>
                  <a:solidFill>
                    <a:srgbClr val="00D2A9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Freund, Mason, Rogers, Pregibon, Cortes 2000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" grpId="1" build="p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Massive datasets (for 1997)"/>
          <p:cNvSpPr txBox="1">
            <a:spLocks noGrp="1"/>
          </p:cNvSpPr>
          <p:nvPr>
            <p:ph type="title"/>
          </p:nvPr>
        </p:nvSpPr>
        <p:spPr>
          <a:xfrm>
            <a:off x="4419600" y="688975"/>
            <a:ext cx="15544800" cy="3346450"/>
          </a:xfrm>
          <a:prstGeom prst="rect">
            <a:avLst/>
          </a:prstGeom>
        </p:spPr>
        <p:txBody>
          <a:bodyPr/>
          <a:lstStyle/>
          <a:p>
            <a:r>
              <a:t>Massive datasets (for 1997)</a:t>
            </a:r>
          </a:p>
        </p:txBody>
      </p:sp>
      <p:sp>
        <p:nvSpPr>
          <p:cNvPr id="1962" name="260M calls / day…"/>
          <p:cNvSpPr txBox="1">
            <a:spLocks noGrp="1"/>
          </p:cNvSpPr>
          <p:nvPr>
            <p:ph type="body" idx="1"/>
          </p:nvPr>
        </p:nvSpPr>
        <p:spPr>
          <a:xfrm>
            <a:off x="5334000" y="4035425"/>
            <a:ext cx="15624175" cy="9680575"/>
          </a:xfrm>
          <a:prstGeom prst="rect">
            <a:avLst/>
          </a:prstGeom>
        </p:spPr>
        <p:txBody>
          <a:bodyPr/>
          <a:lstStyle/>
          <a:p>
            <a:pPr marL="554990" indent="-514350">
              <a:buClr>
                <a:srgbClr val="FF2600"/>
              </a:buClr>
              <a:buFont typeface="Times New Roman"/>
            </a:pPr>
            <a:r>
              <a:rPr sz="48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260M</a:t>
            </a:r>
            <a:r>
              <a:rPr sz="4800"/>
              <a:t> calls / day</a:t>
            </a:r>
          </a:p>
          <a:p>
            <a:pPr marL="554990" indent="-514350">
              <a:buClr>
                <a:srgbClr val="FF2600"/>
              </a:buClr>
              <a:buFont typeface="Times New Roman"/>
            </a:pPr>
            <a:r>
              <a:rPr sz="48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230M</a:t>
            </a:r>
            <a:r>
              <a:rPr sz="4800"/>
              <a:t> telephone numbers</a:t>
            </a:r>
          </a:p>
          <a:p>
            <a:pPr marL="987697" indent="-489857"/>
            <a:r>
              <a:rPr sz="4800"/>
              <a:t>Label unknown for </a:t>
            </a:r>
            <a:r>
              <a:rPr sz="48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~30%</a:t>
            </a:r>
          </a:p>
          <a:p>
            <a:pPr marL="554990" indent="-514350">
              <a:buClr>
                <a:srgbClr val="434ED6"/>
              </a:buClr>
              <a:buFont typeface="Times New Roman"/>
            </a:pPr>
            <a:r>
              <a: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</a:rPr>
              <a:t>Hancock</a:t>
            </a:r>
            <a:r>
              <a:rPr sz="4800"/>
              <a:t>: software for computing statistical signatures.</a:t>
            </a:r>
          </a:p>
          <a:p>
            <a:pPr marL="554990" indent="-514350">
              <a:buClr>
                <a:srgbClr val="FF2600"/>
              </a:buClr>
              <a:buFont typeface="Times New Roman"/>
            </a:pPr>
            <a:r>
              <a:rPr sz="48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100K</a:t>
            </a:r>
            <a:r>
              <a:rPr sz="4800"/>
              <a:t> randomly selected training examples,    </a:t>
            </a:r>
          </a:p>
          <a:p>
            <a:pPr marL="554990" indent="-514350">
              <a:buClr>
                <a:srgbClr val="FF2600"/>
              </a:buClr>
              <a:buFont typeface="Times New Roman"/>
            </a:pPr>
            <a:r>
              <a:rPr sz="48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~10K</a:t>
            </a:r>
            <a:r>
              <a:rPr sz="4800"/>
              <a:t> is enough</a:t>
            </a:r>
          </a:p>
          <a:p>
            <a:pPr marL="987697" indent="-489857"/>
            <a:r>
              <a:rPr sz="4800"/>
              <a:t>Training takes about </a:t>
            </a:r>
            <a:r>
              <a:rPr sz="48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2</a:t>
            </a:r>
            <a:r>
              <a:rPr sz="4800"/>
              <a:t> hours.</a:t>
            </a:r>
          </a:p>
          <a:p>
            <a:pPr marL="987697" indent="-489857"/>
            <a:r>
              <a:rPr sz="4800"/>
              <a:t>Generated classifier has to be both </a:t>
            </a:r>
            <a:r>
              <a: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</a:rPr>
              <a:t>accurate</a:t>
            </a:r>
            <a:r>
              <a:rPr sz="4800">
                <a:solidFill>
                  <a:srgbClr val="00D2A9"/>
                </a:solidFill>
                <a:uFill>
                  <a:solidFill>
                    <a:srgbClr val="00D2A9"/>
                  </a:solidFill>
                </a:uFill>
              </a:rPr>
              <a:t> </a:t>
            </a:r>
            <a:r>
              <a:rPr sz="4800"/>
              <a:t>and </a:t>
            </a:r>
            <a:r>
              <a:rPr sz="48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</a:rPr>
              <a:t>efficient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2" grpId="1" build="p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2752725"/>
            <a:ext cx="14614525" cy="10217150"/>
          </a:xfrm>
          <a:prstGeom prst="rect">
            <a:avLst/>
          </a:prstGeom>
          <a:ln w="25400">
            <a:miter lim="400000"/>
          </a:ln>
        </p:spPr>
      </p:pic>
      <p:sp>
        <p:nvSpPr>
          <p:cNvPr id="1967" name="Alternating tree for “buizocity”"/>
          <p:cNvSpPr txBox="1">
            <a:spLocks noGrp="1"/>
          </p:cNvSpPr>
          <p:nvPr>
            <p:ph type="title"/>
          </p:nvPr>
        </p:nvSpPr>
        <p:spPr>
          <a:xfrm>
            <a:off x="4394200" y="0"/>
            <a:ext cx="15544800" cy="3810000"/>
          </a:xfrm>
          <a:prstGeom prst="rect">
            <a:avLst/>
          </a:prstGeom>
        </p:spPr>
        <p:txBody>
          <a:bodyPr/>
          <a:lstStyle/>
          <a:p>
            <a:r>
              <a:t>Alternating tree for “buizocity”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9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0" y="2320925"/>
            <a:ext cx="14909800" cy="10623550"/>
          </a:xfrm>
          <a:prstGeom prst="rect">
            <a:avLst/>
          </a:prstGeom>
          <a:ln w="25400">
            <a:miter lim="400000"/>
          </a:ln>
        </p:spPr>
      </p:pic>
      <p:sp>
        <p:nvSpPr>
          <p:cNvPr id="1970" name="Alternating Tree (Detail)"/>
          <p:cNvSpPr txBox="1">
            <a:spLocks noGrp="1"/>
          </p:cNvSpPr>
          <p:nvPr>
            <p:ph type="title"/>
          </p:nvPr>
        </p:nvSpPr>
        <p:spPr>
          <a:xfrm>
            <a:off x="4394200" y="0"/>
            <a:ext cx="15544800" cy="2997200"/>
          </a:xfrm>
          <a:prstGeom prst="rect">
            <a:avLst/>
          </a:prstGeom>
        </p:spPr>
        <p:txBody>
          <a:bodyPr/>
          <a:lstStyle/>
          <a:p>
            <a:r>
              <a:t>Alternating Tree (Detail)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2060575"/>
            <a:ext cx="14878050" cy="10610850"/>
          </a:xfrm>
          <a:prstGeom prst="rect">
            <a:avLst/>
          </a:prstGeom>
          <a:ln w="25400">
            <a:miter lim="400000"/>
          </a:ln>
        </p:spPr>
      </p:pic>
      <p:sp>
        <p:nvSpPr>
          <p:cNvPr id="1973" name="Precision/recall graphs"/>
          <p:cNvSpPr txBox="1">
            <a:spLocks noGrp="1"/>
          </p:cNvSpPr>
          <p:nvPr>
            <p:ph type="title"/>
          </p:nvPr>
        </p:nvSpPr>
        <p:spPr>
          <a:xfrm>
            <a:off x="4292600" y="0"/>
            <a:ext cx="15544800" cy="2895600"/>
          </a:xfrm>
          <a:prstGeom prst="rect">
            <a:avLst/>
          </a:prstGeom>
        </p:spPr>
        <p:txBody>
          <a:bodyPr/>
          <a:lstStyle/>
          <a:p>
            <a:r>
              <a:t>Precision/recall graphs</a:t>
            </a:r>
          </a:p>
        </p:txBody>
      </p:sp>
      <p:grpSp>
        <p:nvGrpSpPr>
          <p:cNvPr id="1976" name="Group"/>
          <p:cNvGrpSpPr/>
          <p:nvPr/>
        </p:nvGrpSpPr>
        <p:grpSpPr>
          <a:xfrm>
            <a:off x="5384800" y="12414250"/>
            <a:ext cx="12928600" cy="778520"/>
            <a:chOff x="0" y="0"/>
            <a:chExt cx="12928600" cy="778519"/>
          </a:xfrm>
        </p:grpSpPr>
        <p:sp>
          <p:nvSpPr>
            <p:cNvPr id="1974" name="Score"/>
            <p:cNvSpPr txBox="1"/>
            <p:nvPr/>
          </p:nvSpPr>
          <p:spPr>
            <a:xfrm>
              <a:off x="4819650" y="0"/>
              <a:ext cx="1453823" cy="77852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0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Score</a:t>
              </a:r>
            </a:p>
          </p:txBody>
        </p:sp>
        <p:sp>
          <p:nvSpPr>
            <p:cNvPr id="1975" name="Line"/>
            <p:cNvSpPr/>
            <p:nvPr/>
          </p:nvSpPr>
          <p:spPr>
            <a:xfrm>
              <a:off x="0" y="768350"/>
              <a:ext cx="12928600" cy="3175"/>
            </a:xfrm>
            <a:prstGeom prst="line">
              <a:avLst/>
            </a:prstGeom>
            <a:noFill/>
            <a:ln w="508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979" name="Group"/>
          <p:cNvGrpSpPr/>
          <p:nvPr/>
        </p:nvGrpSpPr>
        <p:grpSpPr>
          <a:xfrm>
            <a:off x="1470468" y="1981200"/>
            <a:ext cx="3171382" cy="9982200"/>
            <a:chOff x="-1901380" y="0"/>
            <a:chExt cx="3171380" cy="9982200"/>
          </a:xfrm>
        </p:grpSpPr>
        <p:sp>
          <p:nvSpPr>
            <p:cNvPr id="1977" name="Line"/>
            <p:cNvSpPr/>
            <p:nvPr/>
          </p:nvSpPr>
          <p:spPr>
            <a:xfrm flipV="1">
              <a:off x="996950" y="0"/>
              <a:ext cx="3175" cy="9982200"/>
            </a:xfrm>
            <a:prstGeom prst="line">
              <a:avLst/>
            </a:prstGeom>
            <a:noFill/>
            <a:ln w="50800" cap="flat">
              <a:solidFill>
                <a:srgbClr val="434ED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978" name="Accuracy"/>
            <p:cNvSpPr/>
            <p:nvPr/>
          </p:nvSpPr>
          <p:spPr>
            <a:xfrm>
              <a:off x="-1901380" y="4036827"/>
              <a:ext cx="3171380" cy="59232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0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rPr dirty="0"/>
                <a:t>Accuracy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" grpId="1" animBg="1" advAuto="0"/>
      <p:bldP spid="1979" grpId="2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Business imp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Business impact</a:t>
            </a:r>
          </a:p>
        </p:txBody>
      </p:sp>
      <p:sp>
        <p:nvSpPr>
          <p:cNvPr id="1982" name="Increased coverage from 44% to 56% for Accuracy ~94%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50982" indent="-653142"/>
            <a:r>
              <a:t>Increased coverage from 44% to 56%</a:t>
            </a:r>
            <a:br/>
            <a:r>
              <a:rPr>
                <a:solidFill>
                  <a:schemeClr val="accent5"/>
                </a:solidFill>
              </a:rPr>
              <a:t>for Accuracy ~94%</a:t>
            </a:r>
          </a:p>
          <a:p>
            <a:pPr marL="1150982" indent="-653142"/>
            <a:r>
              <a:t>Saved AT&amp;T </a:t>
            </a:r>
            <a:r>
              <a: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15M$</a:t>
            </a:r>
            <a:r>
              <a:t> in the year 2000 in operations costs and missed opportunities.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2" grpId="1" build="p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Face Det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Face Detection</a:t>
            </a:r>
          </a:p>
        </p:txBody>
      </p:sp>
      <p:sp>
        <p:nvSpPr>
          <p:cNvPr id="1985" name="Viola and Jones / 2001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Viola and Jones / 2001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Face Detection / Viola and Jo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Face Detection / Viola and Jones</a:t>
            </a:r>
          </a:p>
        </p:txBody>
      </p:sp>
      <p:pic>
        <p:nvPicPr>
          <p:cNvPr id="1988" name="class57-det.jpg" descr="class57-det.jpg"/>
          <p:cNvPicPr>
            <a:picLocks/>
          </p:cNvPicPr>
          <p:nvPr/>
        </p:nvPicPr>
        <p:blipFill>
          <a:blip r:embed="rId3"/>
          <a:srcRect t="7835" b="18507"/>
          <a:stretch>
            <a:fillRect/>
          </a:stretch>
        </p:blipFill>
        <p:spPr>
          <a:xfrm>
            <a:off x="4114800" y="2438400"/>
            <a:ext cx="17068800" cy="10058400"/>
          </a:xfrm>
          <a:prstGeom prst="rect">
            <a:avLst/>
          </a:prstGeom>
          <a:ln w="25400">
            <a:miter lim="400000"/>
          </a:ln>
        </p:spPr>
      </p:pic>
      <p:sp>
        <p:nvSpPr>
          <p:cNvPr id="1989" name="Many Uses…"/>
          <p:cNvSpPr txBox="1"/>
          <p:nvPr/>
        </p:nvSpPr>
        <p:spPr>
          <a:xfrm>
            <a:off x="13352561" y="6717557"/>
            <a:ext cx="7693641" cy="4368305"/>
          </a:xfrm>
          <a:prstGeom prst="rect">
            <a:avLst/>
          </a:prstGeom>
          <a:solidFill>
            <a:srgbClr val="FFFFFF">
              <a:alpha val="66329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Many Uses</a:t>
            </a:r>
          </a:p>
          <a:p>
            <a:pPr marL="538480" marR="81279" indent="-457200" defTabSz="1828800">
              <a:buSzPct val="100000"/>
              <a:buChar char="•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Standard feature in cameras </a:t>
            </a:r>
          </a:p>
          <a:p>
            <a:pPr marL="538480" marR="81279" indent="-457200" defTabSz="1828800">
              <a:buSzPct val="100000"/>
              <a:buChar char="•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User Interfaces</a:t>
            </a:r>
          </a:p>
          <a:p>
            <a:pPr marL="538480" marR="81279" indent="-457200" defTabSz="1828800">
              <a:buSzPct val="100000"/>
              <a:buChar char="•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Security Systems</a:t>
            </a:r>
          </a:p>
          <a:p>
            <a:pPr marL="538480" marR="81279" indent="-457200" defTabSz="1828800">
              <a:buSzPct val="100000"/>
              <a:buChar char="•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Video Compression</a:t>
            </a:r>
          </a:p>
          <a:p>
            <a:pPr marL="538480" marR="81279" indent="-457200" defTabSz="1828800">
              <a:buSzPct val="100000"/>
              <a:buChar char="•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Image Database Analysis</a:t>
            </a:r>
          </a:p>
        </p:txBody>
      </p:sp>
      <p:sp>
        <p:nvSpPr>
          <p:cNvPr id="1990" name="Live demo in 2001 conference.…"/>
          <p:cNvSpPr txBox="1"/>
          <p:nvPr/>
        </p:nvSpPr>
        <p:spPr>
          <a:xfrm>
            <a:off x="13339706" y="3228388"/>
            <a:ext cx="7579652" cy="2618942"/>
          </a:xfrm>
          <a:prstGeom prst="rect">
            <a:avLst/>
          </a:prstGeom>
          <a:solidFill>
            <a:srgbClr val="FFFFFF">
              <a:alpha val="66329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>
            <a:spAutoFit/>
          </a:bodyPr>
          <a:lstStyle/>
          <a:p>
            <a:pPr marL="538480" marR="81279" indent="-457200" defTabSz="1828800">
              <a:buSzPct val="100000"/>
              <a:buChar char="•"/>
              <a:defRPr sz="4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Live demo in 2001 conference.</a:t>
            </a:r>
          </a:p>
          <a:p>
            <a:pPr marL="538480" marR="81279" indent="-457200" defTabSz="1828800">
              <a:buSzPct val="100000"/>
              <a:buChar char="•"/>
              <a:defRPr sz="4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Higher accuracy than manually </a:t>
            </a:r>
            <a:br/>
            <a:r>
              <a:t>designed state of art</a:t>
            </a:r>
          </a:p>
          <a:p>
            <a:pPr marL="538480" marR="81279" indent="-457200" defTabSz="1828800">
              <a:buSzPct val="100000"/>
              <a:buChar char="•"/>
              <a:defRPr sz="4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Real -time using 2001 laptop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"/>
                                        <p:tgtEl>
                                          <p:spTgt spid="19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"/>
                                        <p:tgtEl>
                                          <p:spTgt spid="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"/>
                                        <p:tgtEl>
                                          <p:spTgt spid="1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"/>
                                        <p:tgtEl>
                                          <p:spTgt spid="1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"/>
                                        <p:tgtEl>
                                          <p:spTgt spid="19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"/>
                                        <p:tgtEl>
                                          <p:spTgt spid="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"/>
                                        <p:tgtEl>
                                          <p:spTgt spid="1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"/>
                                        <p:tgtEl>
                                          <p:spTgt spid="1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"/>
                                        <p:tgtEl>
                                          <p:spTgt spid="1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9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"/>
                                        <p:tgtEl>
                                          <p:spTgt spid="19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9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"/>
                                        <p:tgtEl>
                                          <p:spTgt spid="19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9" grpId="2" build="p" bldLvl="5" animBg="1" advAuto="0"/>
      <p:bldP spid="1990" grpId="1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judybats.png" descr="judybats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286000"/>
            <a:ext cx="10829925" cy="10312400"/>
          </a:xfrm>
          <a:prstGeom prst="rect">
            <a:avLst/>
          </a:prstGeom>
          <a:ln w="76200">
            <a:solidFill>
              <a:srgbClr val="000000"/>
            </a:solidFill>
            <a:miter lim="400000"/>
          </a:ln>
          <a:effectLst>
            <a:outerShdw blurRad="127000" dist="203200" dir="2700000" rotWithShape="0">
              <a:srgbClr val="929292">
                <a:alpha val="75000"/>
              </a:srgbClr>
            </a:outerShdw>
          </a:effectLst>
        </p:spPr>
      </p:pic>
      <p:sp>
        <p:nvSpPr>
          <p:cNvPr id="1995" name="Face Detection as a Filtering process"/>
          <p:cNvSpPr txBox="1">
            <a:spLocks noGrp="1"/>
          </p:cNvSpPr>
          <p:nvPr>
            <p:ph type="title"/>
          </p:nvPr>
        </p:nvSpPr>
        <p:spPr>
          <a:xfrm>
            <a:off x="4419600" y="0"/>
            <a:ext cx="15544800" cy="2286000"/>
          </a:xfrm>
          <a:prstGeom prst="rect">
            <a:avLst/>
          </a:prstGeom>
        </p:spPr>
        <p:txBody>
          <a:bodyPr/>
          <a:lstStyle/>
          <a:p>
            <a:r>
              <a:t>Face Detection as a Filtering process</a:t>
            </a:r>
          </a:p>
        </p:txBody>
      </p:sp>
      <p:grpSp>
        <p:nvGrpSpPr>
          <p:cNvPr id="1999" name="Group"/>
          <p:cNvGrpSpPr/>
          <p:nvPr/>
        </p:nvGrpSpPr>
        <p:grpSpPr>
          <a:xfrm>
            <a:off x="8991600" y="8270875"/>
            <a:ext cx="7797800" cy="3362325"/>
            <a:chOff x="0" y="0"/>
            <a:chExt cx="7797800" cy="3362325"/>
          </a:xfrm>
        </p:grpSpPr>
        <p:sp>
          <p:nvSpPr>
            <p:cNvPr id="1996" name="Square"/>
            <p:cNvSpPr/>
            <p:nvPr/>
          </p:nvSpPr>
          <p:spPr>
            <a:xfrm>
              <a:off x="0" y="0"/>
              <a:ext cx="762000" cy="762000"/>
            </a:xfrm>
            <a:prstGeom prst="rect">
              <a:avLst/>
            </a:prstGeom>
            <a:noFill/>
            <a:ln w="76200" cap="flat">
              <a:solidFill>
                <a:srgbClr val="FF2C0E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t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97" name="Line"/>
            <p:cNvSpPr/>
            <p:nvPr/>
          </p:nvSpPr>
          <p:spPr>
            <a:xfrm flipH="1" flipV="1">
              <a:off x="762000" y="415924"/>
              <a:ext cx="5772701" cy="2332323"/>
            </a:xfrm>
            <a:prstGeom prst="line">
              <a:avLst/>
            </a:prstGeom>
            <a:noFill/>
            <a:ln w="76200" cap="flat">
              <a:solidFill>
                <a:srgbClr val="FF2C0E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998" name="Smallest…"/>
            <p:cNvSpPr/>
            <p:nvPr/>
          </p:nvSpPr>
          <p:spPr>
            <a:xfrm>
              <a:off x="6527800" y="2092325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Smallest</a:t>
              </a:r>
            </a:p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Scale</a:t>
              </a:r>
            </a:p>
          </p:txBody>
        </p:sp>
      </p:grpSp>
      <p:grpSp>
        <p:nvGrpSpPr>
          <p:cNvPr id="2002" name="Group"/>
          <p:cNvGrpSpPr/>
          <p:nvPr/>
        </p:nvGrpSpPr>
        <p:grpSpPr>
          <a:xfrm>
            <a:off x="6111875" y="2286000"/>
            <a:ext cx="9226550" cy="8782050"/>
            <a:chOff x="0" y="0"/>
            <a:chExt cx="9226549" cy="8782050"/>
          </a:xfrm>
        </p:grpSpPr>
        <p:pic>
          <p:nvPicPr>
            <p:cNvPr id="2000" name="judybats.png" descr="judybats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226550" cy="8782050"/>
            </a:xfrm>
            <a:prstGeom prst="rect">
              <a:avLst/>
            </a:prstGeom>
            <a:ln w="76200" cap="flat">
              <a:solidFill>
                <a:srgbClr val="000000"/>
              </a:solidFill>
              <a:prstDash val="solid"/>
              <a:miter lim="400000"/>
            </a:ln>
            <a:effectLst>
              <a:outerShdw blurRad="127000" dist="203200" dir="2700000" rotWithShape="0">
                <a:srgbClr val="929292">
                  <a:alpha val="75000"/>
                </a:srgbClr>
              </a:outerShdw>
            </a:effectLst>
          </p:spPr>
        </p:pic>
        <p:sp>
          <p:nvSpPr>
            <p:cNvPr id="2001" name="Square"/>
            <p:cNvSpPr/>
            <p:nvPr/>
          </p:nvSpPr>
          <p:spPr>
            <a:xfrm>
              <a:off x="7940675" y="5422900"/>
              <a:ext cx="914400" cy="914400"/>
            </a:xfrm>
            <a:prstGeom prst="rect">
              <a:avLst/>
            </a:prstGeom>
            <a:noFill/>
            <a:ln w="76200" cap="flat">
              <a:solidFill>
                <a:srgbClr val="FF2C0E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t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016" name="Group"/>
          <p:cNvGrpSpPr/>
          <p:nvPr/>
        </p:nvGrpSpPr>
        <p:grpSpPr>
          <a:xfrm>
            <a:off x="8318500" y="2286000"/>
            <a:ext cx="11798300" cy="7639050"/>
            <a:chOff x="0" y="0"/>
            <a:chExt cx="11798300" cy="7639050"/>
          </a:xfrm>
        </p:grpSpPr>
        <p:grpSp>
          <p:nvGrpSpPr>
            <p:cNvPr id="2010" name="Group"/>
            <p:cNvGrpSpPr/>
            <p:nvPr/>
          </p:nvGrpSpPr>
          <p:grpSpPr>
            <a:xfrm>
              <a:off x="0" y="0"/>
              <a:ext cx="11341100" cy="7639050"/>
              <a:chOff x="0" y="0"/>
              <a:chExt cx="11341100" cy="7639050"/>
            </a:xfrm>
          </p:grpSpPr>
          <p:pic>
            <p:nvPicPr>
              <p:cNvPr id="2003" name="judybats.png" descr="judybats.png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8023225" cy="7639050"/>
              </a:xfrm>
              <a:prstGeom prst="rect">
                <a:avLst/>
              </a:prstGeom>
              <a:ln w="762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27000" dist="203200" dir="2700000" rotWithShape="0">
                  <a:srgbClr val="929292">
                    <a:alpha val="75000"/>
                  </a:srgbClr>
                </a:outerShdw>
              </a:effectLst>
            </p:spPr>
          </p:pic>
          <p:pic>
            <p:nvPicPr>
              <p:cNvPr id="2004" name="judybats.png" descr="judybats.png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06600" y="0"/>
                <a:ext cx="6819900" cy="6492875"/>
              </a:xfrm>
              <a:prstGeom prst="rect">
                <a:avLst/>
              </a:prstGeom>
              <a:ln w="762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27000" dist="203200" dir="2700000" rotWithShape="0">
                  <a:srgbClr val="929292">
                    <a:alpha val="75000"/>
                  </a:srgbClr>
                </a:outerShdw>
              </a:effectLst>
            </p:spPr>
          </p:pic>
          <p:pic>
            <p:nvPicPr>
              <p:cNvPr id="2005" name="judybats.png" descr="judybats.png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09975" y="0"/>
                <a:ext cx="5810250" cy="5527675"/>
              </a:xfrm>
              <a:prstGeom prst="rect">
                <a:avLst/>
              </a:prstGeom>
              <a:ln w="762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27000" dist="203200" dir="2700000" rotWithShape="0">
                  <a:srgbClr val="929292">
                    <a:alpha val="75000"/>
                  </a:srgbClr>
                </a:outerShdw>
              </a:effectLst>
            </p:spPr>
          </p:pic>
          <p:pic>
            <p:nvPicPr>
              <p:cNvPr id="2006" name="judybats.png" descr="judybats.png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13325" y="0"/>
                <a:ext cx="5054600" cy="4810125"/>
              </a:xfrm>
              <a:prstGeom prst="rect">
                <a:avLst/>
              </a:prstGeom>
              <a:ln w="762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27000" dist="203200" dir="2700000" rotWithShape="0">
                  <a:srgbClr val="929292">
                    <a:alpha val="75000"/>
                  </a:srgbClr>
                </a:outerShdw>
              </a:effectLst>
            </p:spPr>
          </p:pic>
          <p:pic>
            <p:nvPicPr>
              <p:cNvPr id="2007" name="judybats.png" descr="judybats.png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6650" y="0"/>
                <a:ext cx="4213225" cy="4010025"/>
              </a:xfrm>
              <a:prstGeom prst="rect">
                <a:avLst/>
              </a:prstGeom>
              <a:ln w="762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27000" dist="203200" dir="2700000" rotWithShape="0">
                  <a:srgbClr val="929292">
                    <a:alpha val="75000"/>
                  </a:srgbClr>
                </a:outerShdw>
              </a:effectLst>
            </p:spPr>
          </p:pic>
          <p:pic>
            <p:nvPicPr>
              <p:cNvPr id="2008" name="judybats.png" descr="judybats.png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19950" y="0"/>
                <a:ext cx="3590925" cy="3419475"/>
              </a:xfrm>
              <a:prstGeom prst="rect">
                <a:avLst/>
              </a:prstGeom>
              <a:ln w="762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27000" dist="203200" dir="2700000" rotWithShape="0">
                  <a:srgbClr val="929292">
                    <a:alpha val="75000"/>
                  </a:srgbClr>
                </a:outerShdw>
              </a:effectLst>
            </p:spPr>
          </p:pic>
          <p:pic>
            <p:nvPicPr>
              <p:cNvPr id="2009" name="judybats.png" descr="judybats.png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23250" y="0"/>
                <a:ext cx="3117850" cy="2965450"/>
              </a:xfrm>
              <a:prstGeom prst="rect">
                <a:avLst/>
              </a:prstGeom>
              <a:ln w="762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27000" dist="203200" dir="2700000" rotWithShape="0">
                  <a:srgbClr val="929292">
                    <a:alpha val="75000"/>
                  </a:srgbClr>
                </a:outerShdw>
              </a:effectLst>
            </p:spPr>
          </p:pic>
        </p:grpSp>
        <p:pic>
          <p:nvPicPr>
            <p:cNvPr id="2011" name="judybats.png" descr="judybats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6850" y="3175"/>
              <a:ext cx="2711450" cy="2578100"/>
            </a:xfrm>
            <a:prstGeom prst="rect">
              <a:avLst/>
            </a:prstGeom>
            <a:ln w="76200" cap="flat">
              <a:solidFill>
                <a:srgbClr val="000000"/>
              </a:solidFill>
              <a:prstDash val="solid"/>
              <a:miter lim="400000"/>
            </a:ln>
            <a:effectLst>
              <a:outerShdw blurRad="127000" dist="203200" dir="2700000" rotWithShape="0">
                <a:srgbClr val="929292">
                  <a:alpha val="75000"/>
                </a:srgbClr>
              </a:outerShdw>
            </a:effectLst>
          </p:spPr>
        </p:pic>
        <p:grpSp>
          <p:nvGrpSpPr>
            <p:cNvPr id="2015" name="Group"/>
            <p:cNvGrpSpPr/>
            <p:nvPr/>
          </p:nvGrpSpPr>
          <p:grpSpPr>
            <a:xfrm>
              <a:off x="9391650" y="657225"/>
              <a:ext cx="2152650" cy="5946775"/>
              <a:chOff x="0" y="0"/>
              <a:chExt cx="2152650" cy="5946775"/>
            </a:xfrm>
          </p:grpSpPr>
          <p:sp>
            <p:nvSpPr>
              <p:cNvPr id="2012" name="Square"/>
              <p:cNvSpPr/>
              <p:nvPr/>
            </p:nvSpPr>
            <p:spPr>
              <a:xfrm>
                <a:off x="0" y="0"/>
                <a:ext cx="914400" cy="914400"/>
              </a:xfrm>
              <a:prstGeom prst="rect">
                <a:avLst/>
              </a:prstGeom>
              <a:noFill/>
              <a:ln w="76200" cap="flat">
                <a:solidFill>
                  <a:srgbClr val="FF2C0E"/>
                </a:solidFill>
                <a:prstDash val="solid"/>
                <a:miter lim="400000"/>
              </a:ln>
              <a:effectLst/>
            </p:spPr>
            <p:txBody>
              <a:bodyPr wrap="square" lIns="101600" tIns="101600" rIns="101600" bIns="101600" numCol="1" anchor="t">
                <a:no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13" name="Line"/>
              <p:cNvSpPr/>
              <p:nvPr/>
            </p:nvSpPr>
            <p:spPr>
              <a:xfrm flipH="1" flipV="1">
                <a:off x="425449" y="866775"/>
                <a:ext cx="1384967" cy="3805162"/>
              </a:xfrm>
              <a:prstGeom prst="line">
                <a:avLst/>
              </a:prstGeom>
              <a:noFill/>
              <a:ln w="76200" cap="flat">
                <a:solidFill>
                  <a:srgbClr val="FF2C0E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14" name="Larger…"/>
              <p:cNvSpPr/>
              <p:nvPr/>
            </p:nvSpPr>
            <p:spPr>
              <a:xfrm>
                <a:off x="882650" y="4676775"/>
                <a:ext cx="1270000" cy="1270000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01600" tIns="101600" rIns="101600" bIns="101600" numCol="1" anchor="t">
                <a:spAutoFit/>
              </a:bodyPr>
              <a:lstStyle/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r>
                  <a:t>Larger</a:t>
                </a:r>
              </a:p>
              <a:p>
                <a:pPr marL="81279" marR="81279" defTabSz="1828800">
                  <a:defRPr sz="48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Times New Roman"/>
                  </a:defRPr>
                </a:pPr>
                <a:r>
                  <a:t>Scale</a:t>
                </a:r>
              </a:p>
            </p:txBody>
          </p:sp>
        </p:grpSp>
      </p:grpSp>
      <p:sp>
        <p:nvSpPr>
          <p:cNvPr id="2017" name="Square"/>
          <p:cNvSpPr/>
          <p:nvPr/>
        </p:nvSpPr>
        <p:spPr>
          <a:xfrm>
            <a:off x="3657600" y="2438400"/>
            <a:ext cx="762000" cy="762000"/>
          </a:xfrm>
          <a:prstGeom prst="rect">
            <a:avLst/>
          </a:prstGeom>
          <a:ln w="76200">
            <a:solidFill>
              <a:srgbClr val="FF2C0E"/>
            </a:solidFill>
            <a:miter lim="400000"/>
          </a:ln>
        </p:spPr>
        <p:txBody>
          <a:bodyPr lIns="101600" tIns="101600" rIns="101600" bIns="101600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18" name="Square"/>
          <p:cNvSpPr/>
          <p:nvPr/>
        </p:nvSpPr>
        <p:spPr>
          <a:xfrm>
            <a:off x="3914775" y="2438400"/>
            <a:ext cx="762000" cy="762000"/>
          </a:xfrm>
          <a:prstGeom prst="rect">
            <a:avLst/>
          </a:prstGeom>
          <a:ln w="76200">
            <a:solidFill>
              <a:srgbClr val="FF2C0E"/>
            </a:solidFill>
            <a:miter lim="400000"/>
          </a:ln>
        </p:spPr>
        <p:txBody>
          <a:bodyPr lIns="101600" tIns="101600" rIns="101600" bIns="101600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19" name="Square"/>
          <p:cNvSpPr/>
          <p:nvPr/>
        </p:nvSpPr>
        <p:spPr>
          <a:xfrm>
            <a:off x="4171950" y="2438400"/>
            <a:ext cx="762000" cy="762000"/>
          </a:xfrm>
          <a:prstGeom prst="rect">
            <a:avLst/>
          </a:prstGeom>
          <a:ln w="76200">
            <a:solidFill>
              <a:srgbClr val="FF2C0E"/>
            </a:solidFill>
            <a:miter lim="400000"/>
          </a:ln>
        </p:spPr>
        <p:txBody>
          <a:bodyPr lIns="101600" tIns="101600" rIns="101600" bIns="101600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20" name="Square"/>
          <p:cNvSpPr/>
          <p:nvPr/>
        </p:nvSpPr>
        <p:spPr>
          <a:xfrm>
            <a:off x="4429125" y="2438400"/>
            <a:ext cx="762000" cy="762000"/>
          </a:xfrm>
          <a:prstGeom prst="rect">
            <a:avLst/>
          </a:prstGeom>
          <a:ln w="76200">
            <a:solidFill>
              <a:srgbClr val="FF2C0E"/>
            </a:solidFill>
            <a:miter lim="400000"/>
          </a:ln>
        </p:spPr>
        <p:txBody>
          <a:bodyPr lIns="101600" tIns="101600" rIns="101600" bIns="101600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21" name="Square"/>
          <p:cNvSpPr/>
          <p:nvPr/>
        </p:nvSpPr>
        <p:spPr>
          <a:xfrm>
            <a:off x="4686300" y="2438400"/>
            <a:ext cx="762000" cy="762000"/>
          </a:xfrm>
          <a:prstGeom prst="rect">
            <a:avLst/>
          </a:prstGeom>
          <a:ln w="76200">
            <a:solidFill>
              <a:srgbClr val="FF2C0E"/>
            </a:solidFill>
            <a:miter lim="400000"/>
          </a:ln>
        </p:spPr>
        <p:txBody>
          <a:bodyPr lIns="101600" tIns="101600" rIns="101600" bIns="101600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22" name="50,000 Locations/Scales…"/>
          <p:cNvSpPr txBox="1"/>
          <p:nvPr/>
        </p:nvSpPr>
        <p:spPr>
          <a:xfrm>
            <a:off x="14656484" y="11887200"/>
            <a:ext cx="6269257" cy="14770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/>
          <a:p>
            <a:pPr marL="81279" marR="81279" algn="ctr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50,000 Locations/Scales</a:t>
            </a:r>
          </a:p>
          <a:p>
            <a:pPr marL="81279" marR="81279" algn="ctr" defTabSz="1828800">
              <a:defRPr sz="4000" i="1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r>
              <a:t>Most Negative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9" grpId="11" animBg="1" advAuto="0"/>
      <p:bldP spid="2002" grpId="12" animBg="1" advAuto="0"/>
      <p:bldP spid="2016" grpId="13" animBg="1" advAuto="0"/>
      <p:bldP spid="2017" grpId="1" animBg="1" advAuto="0"/>
      <p:bldP spid="2017" grpId="2" animBg="1" advAuto="0"/>
      <p:bldP spid="2018" grpId="3" animBg="1" advAuto="0"/>
      <p:bldP spid="2018" grpId="4" animBg="1" advAuto="0"/>
      <p:bldP spid="2019" grpId="5" animBg="1" advAuto="0"/>
      <p:bldP spid="2019" grpId="6" animBg="1" advAuto="0"/>
      <p:bldP spid="2020" grpId="7" animBg="1" advAuto="0"/>
      <p:bldP spid="2020" grpId="8" animBg="1" advAuto="0"/>
      <p:bldP spid="2021" grpId="9" animBg="1" advAuto="0"/>
      <p:bldP spid="2021" grpId="10" animBg="1" advAuto="0"/>
      <p:bldP spid="2022" grpId="1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Table"/>
          <p:cNvGraphicFramePr/>
          <p:nvPr/>
        </p:nvGraphicFramePr>
        <p:xfrm>
          <a:off x="4267200" y="4419600"/>
          <a:ext cx="16002000" cy="77406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107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97456"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Generative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Discriminative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7049"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Goal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Probability estimates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Classification rule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212"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Performance measure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Likelihood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Misclassification rate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356"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Mismatch problems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Misclassifications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7" name="Comparison of method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of methodologies</a:t>
            </a:r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662900" y="13131800"/>
            <a:ext cx="584200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Classifier is Learned from Labeled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Classifier is Learned from Labeled Data</a:t>
            </a:r>
          </a:p>
        </p:txBody>
      </p:sp>
      <p:sp>
        <p:nvSpPr>
          <p:cNvPr id="2025" name="5000 faces, 108  non faces…"/>
          <p:cNvSpPr txBox="1">
            <a:spLocks noGrp="1"/>
          </p:cNvSpPr>
          <p:nvPr>
            <p:ph type="body" sz="quarter" idx="1"/>
          </p:nvPr>
        </p:nvSpPr>
        <p:spPr>
          <a:xfrm>
            <a:off x="11201400" y="1930400"/>
            <a:ext cx="15544800" cy="3962400"/>
          </a:xfrm>
          <a:prstGeom prst="rect">
            <a:avLst/>
          </a:prstGeom>
        </p:spPr>
        <p:txBody>
          <a:bodyPr/>
          <a:lstStyle/>
          <a:p>
            <a:pPr marL="640715" indent="-600075">
              <a:lnSpc>
                <a:spcPct val="90000"/>
              </a:lnSpc>
            </a:pPr>
            <a:r>
              <a:rPr sz="5600"/>
              <a:t>5000 faces, 10</a:t>
            </a:r>
            <a:r>
              <a:rPr sz="5600" baseline="31000"/>
              <a:t>8 </a:t>
            </a:r>
            <a:r>
              <a:rPr sz="5600"/>
              <a:t> non faces</a:t>
            </a:r>
          </a:p>
          <a:p>
            <a:pPr>
              <a:lnSpc>
                <a:spcPct val="90000"/>
              </a:lnSpc>
              <a:defRPr sz="5600"/>
            </a:pPr>
            <a:r>
              <a:t>Faces are normalized</a:t>
            </a:r>
          </a:p>
          <a:p>
            <a:pPr marL="1869439" lvl="1" indent="-457200">
              <a:lnSpc>
                <a:spcPct val="90000"/>
              </a:lnSpc>
              <a:spcBef>
                <a:spcPts val="1100"/>
              </a:spcBef>
              <a:buChar char="•"/>
              <a:defRPr sz="4000"/>
            </a:pPr>
            <a:r>
              <a:t>Scale, translation</a:t>
            </a:r>
          </a:p>
          <a:p>
            <a:pPr lvl="2">
              <a:lnSpc>
                <a:spcPct val="90000"/>
              </a:lnSpc>
              <a:defRPr sz="4000"/>
            </a:pPr>
            <a:r>
              <a:t>Rotation remains…</a:t>
            </a:r>
          </a:p>
        </p:txBody>
      </p:sp>
      <p:pic>
        <p:nvPicPr>
          <p:cNvPr id="2026" name="training_faces.jpg" descr="training_faces.jpg"/>
          <p:cNvPicPr>
            <a:picLocks/>
          </p:cNvPicPr>
          <p:nvPr/>
        </p:nvPicPr>
        <p:blipFill>
          <a:blip r:embed="rId3"/>
          <a:srcRect r="39271" b="39271"/>
          <a:stretch>
            <a:fillRect/>
          </a:stretch>
        </p:blipFill>
        <p:spPr>
          <a:xfrm>
            <a:off x="12827000" y="5461000"/>
            <a:ext cx="7467600" cy="7467600"/>
          </a:xfrm>
          <a:prstGeom prst="rect">
            <a:avLst/>
          </a:prstGeom>
          <a:ln w="25400">
            <a:miter lim="400000"/>
          </a:ln>
        </p:spPr>
      </p:pic>
      <p:pic>
        <p:nvPicPr>
          <p:cNvPr id="2027" name="neg-patches.png" descr="neg-patches.png"/>
          <p:cNvPicPr>
            <a:picLocks/>
          </p:cNvPicPr>
          <p:nvPr/>
        </p:nvPicPr>
        <p:blipFill>
          <a:blip r:embed="rId4"/>
          <a:srcRect r="60000" b="39984"/>
          <a:stretch>
            <a:fillRect/>
          </a:stretch>
        </p:blipFill>
        <p:spPr>
          <a:xfrm>
            <a:off x="4038600" y="5434241"/>
            <a:ext cx="7467600" cy="7467601"/>
          </a:xfrm>
          <a:prstGeom prst="rect">
            <a:avLst/>
          </a:prstGeom>
          <a:ln w="25400">
            <a:miter lim="400000"/>
          </a:ln>
        </p:spPr>
      </p:pic>
      <p:sp>
        <p:nvSpPr>
          <p:cNvPr id="2028" name="Example: 28x28 image patch…"/>
          <p:cNvSpPr txBox="1"/>
          <p:nvPr/>
        </p:nvSpPr>
        <p:spPr>
          <a:xfrm>
            <a:off x="3657600" y="1930400"/>
            <a:ext cx="7848601" cy="34544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/>
          <a:lstStyle/>
          <a:p>
            <a:pPr marL="640715" marR="182879" indent="-600075" defTabSz="1828800">
              <a:lnSpc>
                <a:spcPct val="90000"/>
              </a:lnSpc>
              <a:spcBef>
                <a:spcPts val="1400"/>
              </a:spcBef>
              <a:buSzPct val="100000"/>
              <a:buChar char="•"/>
              <a:defRPr sz="5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Example: 28x28</a:t>
            </a:r>
            <a:br/>
            <a:r>
              <a:t>image patch</a:t>
            </a:r>
          </a:p>
          <a:p>
            <a:pPr marL="640715" marR="182879" indent="-600075" defTabSz="1828800">
              <a:lnSpc>
                <a:spcPct val="90000"/>
              </a:lnSpc>
              <a:spcBef>
                <a:spcPts val="1400"/>
              </a:spcBef>
              <a:buSzPct val="100000"/>
              <a:buChar char="•"/>
              <a:defRPr sz="5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Label: </a:t>
            </a:r>
            <a:br/>
            <a:r>
              <a:t>Face / Non face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0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0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0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0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5" grpId="4" build="p" bldLvl="5" animBg="1" advAuto="0"/>
      <p:bldP spid="2026" grpId="2" animBg="1" advAuto="0"/>
      <p:bldP spid="2027" grpId="3" animBg="1" advAuto="0"/>
      <p:bldP spid="2028" grpId="1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Image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Features</a:t>
            </a:r>
          </a:p>
        </p:txBody>
      </p:sp>
      <p:grpSp>
        <p:nvGrpSpPr>
          <p:cNvPr id="2036" name="Group"/>
          <p:cNvGrpSpPr/>
          <p:nvPr/>
        </p:nvGrpSpPr>
        <p:grpSpPr>
          <a:xfrm>
            <a:off x="12954000" y="9448800"/>
            <a:ext cx="6705600" cy="1828800"/>
            <a:chOff x="0" y="0"/>
            <a:chExt cx="6705600" cy="1828800"/>
          </a:xfrm>
        </p:grpSpPr>
        <p:sp>
          <p:nvSpPr>
            <p:cNvPr id="2033" name="Rectangle"/>
            <p:cNvSpPr/>
            <p:nvPr/>
          </p:nvSpPr>
          <p:spPr>
            <a:xfrm>
              <a:off x="0" y="0"/>
              <a:ext cx="6705600" cy="1828800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27000" dist="203200" dir="2700000" rotWithShape="0">
                <a:srgbClr val="929292">
                  <a:alpha val="75000"/>
                </a:srgbClr>
              </a:outerShdw>
            </a:effectLst>
          </p:spPr>
          <p:txBody>
            <a:bodyPr wrap="square" lIns="101600" tIns="101600" rIns="101600" bIns="101600" numCol="1" anchor="t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2034" name="image.pdf" descr="image.pdf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52400"/>
              <a:ext cx="6426200" cy="83502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2035" name="Unique Binary Features"/>
            <p:cNvSpPr txBox="1"/>
            <p:nvPr/>
          </p:nvSpPr>
          <p:spPr>
            <a:xfrm>
              <a:off x="305088" y="844550"/>
              <a:ext cx="6120825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algn="ctr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Unique Binary Features</a:t>
              </a:r>
            </a:p>
          </p:txBody>
        </p:sp>
      </p:grpSp>
      <p:grpSp>
        <p:nvGrpSpPr>
          <p:cNvPr id="2040" name="Group"/>
          <p:cNvGrpSpPr/>
          <p:nvPr/>
        </p:nvGrpSpPr>
        <p:grpSpPr>
          <a:xfrm>
            <a:off x="3962400" y="2590800"/>
            <a:ext cx="16916400" cy="6029325"/>
            <a:chOff x="0" y="0"/>
            <a:chExt cx="16916400" cy="6029325"/>
          </a:xfrm>
        </p:grpSpPr>
        <p:pic>
          <p:nvPicPr>
            <p:cNvPr id="2037" name="features.png" descr="features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58400" y="0"/>
              <a:ext cx="6858000" cy="602932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2038" name="“Rectangle filters”…"/>
            <p:cNvSpPr txBox="1"/>
            <p:nvPr/>
          </p:nvSpPr>
          <p:spPr>
            <a:xfrm>
              <a:off x="0" y="304800"/>
              <a:ext cx="7035800" cy="351117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Times New Roman"/>
                </a:rPr>
                <a:t>“Rectangle filters”</a:t>
              </a:r>
            </a:p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>
                <a:latin typeface="+mn-lt"/>
                <a:ea typeface="+mn-ea"/>
                <a:cs typeface="+mn-cs"/>
                <a:sym typeface="Times New Roman"/>
              </a:endParaRPr>
            </a:p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Times New Roman"/>
                </a:rPr>
                <a:t>Similar to Haar wavelets </a:t>
              </a:r>
            </a:p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+mn-lt"/>
                  <a:ea typeface="+mn-ea"/>
                  <a:cs typeface="+mn-cs"/>
                  <a:sym typeface="Times New Roman"/>
                </a:rPr>
                <a:t>   </a:t>
              </a:r>
              <a:r>
                <a:rPr sz="3600">
                  <a:latin typeface="+mn-lt"/>
                  <a:ea typeface="+mn-ea"/>
                  <a:cs typeface="+mn-cs"/>
                  <a:sym typeface="Times New Roman"/>
                </a:rPr>
                <a:t>Papageorgiou, et al.</a:t>
              </a:r>
            </a:p>
          </p:txBody>
        </p:sp>
        <p:pic>
          <p:nvPicPr>
            <p:cNvPr id="2039" name="query.png" descr="query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0400" y="0"/>
              <a:ext cx="3200400" cy="300672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pic>
        <p:nvPicPr>
          <p:cNvPr id="2041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7010400"/>
            <a:ext cx="6216650" cy="1800225"/>
          </a:xfrm>
          <a:prstGeom prst="rect">
            <a:avLst/>
          </a:prstGeom>
          <a:ln w="25400">
            <a:miter lim="400000"/>
          </a:ln>
        </p:spPr>
      </p:pic>
      <p:sp>
        <p:nvSpPr>
          <p:cNvPr id="2042" name="Very fast to compute using…"/>
          <p:cNvSpPr txBox="1"/>
          <p:nvPr/>
        </p:nvSpPr>
        <p:spPr>
          <a:xfrm>
            <a:off x="3810000" y="9296400"/>
            <a:ext cx="7493517" cy="1600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Very fast to compute using</a:t>
            </a:r>
          </a:p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“integral image”.</a:t>
            </a:r>
          </a:p>
        </p:txBody>
      </p:sp>
      <p:sp>
        <p:nvSpPr>
          <p:cNvPr id="2043" name="Combined using adaboost"/>
          <p:cNvSpPr txBox="1"/>
          <p:nvPr/>
        </p:nvSpPr>
        <p:spPr>
          <a:xfrm>
            <a:off x="7331075" y="11814175"/>
            <a:ext cx="7392909" cy="889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defRPr sz="48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Combined using adaboost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6" grpId="4" animBg="1" advAuto="0"/>
      <p:bldP spid="2040" grpId="1" animBg="1" advAuto="0"/>
      <p:bldP spid="2041" grpId="2" animBg="1" advAuto="0"/>
      <p:bldP spid="2042" grpId="3" animBg="1" advAuto="0"/>
      <p:bldP spid="2043" grpId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B77C-AE9C-7848-A029-AC5E911EC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Integral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D45BA-D736-5A4D-ACE7-18AEEC57C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2641600"/>
            <a:ext cx="15544800" cy="2109694"/>
          </a:xfrm>
        </p:spPr>
        <p:txBody>
          <a:bodyPr/>
          <a:lstStyle/>
          <a:p>
            <a:r>
              <a:rPr lang="en-US" sz="4800" dirty="0"/>
              <a:t>Each pixel in the integral image is the sum of pixels above and to the left in original image.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FA098-8930-FF49-B145-6EAB6617D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325" y="4683416"/>
            <a:ext cx="12858003" cy="85625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92D4BA3-C6BD-1143-9315-FBF40704D881}"/>
              </a:ext>
            </a:extLst>
          </p:cNvPr>
          <p:cNvGrpSpPr/>
          <p:nvPr/>
        </p:nvGrpSpPr>
        <p:grpSpPr>
          <a:xfrm>
            <a:off x="4823011" y="4668693"/>
            <a:ext cx="11825760" cy="2981044"/>
            <a:chOff x="4823011" y="4668693"/>
            <a:chExt cx="11825760" cy="2981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0E5D36-BAF8-2E4E-A2E0-D3B4442A594B}"/>
                </a:ext>
              </a:extLst>
            </p:cNvPr>
            <p:cNvSpPr/>
            <p:nvPr/>
          </p:nvSpPr>
          <p:spPr>
            <a:xfrm>
              <a:off x="4823011" y="4668693"/>
              <a:ext cx="11689977" cy="2825802"/>
            </a:xfrm>
            <a:prstGeom prst="rect">
              <a:avLst/>
            </a:prstGeom>
            <a:solidFill>
              <a:schemeClr val="accent3">
                <a:lumMod val="75000"/>
                <a:alpha val="37000"/>
              </a:schemeClr>
            </a:solid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endParaRPr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F7C9C51D-E8A1-9B45-AF6F-B6E421BFBDA2}"/>
                </a:ext>
              </a:extLst>
            </p:cNvPr>
            <p:cNvSpPr/>
            <p:nvPr/>
          </p:nvSpPr>
          <p:spPr>
            <a:xfrm>
              <a:off x="16336537" y="7281746"/>
              <a:ext cx="312234" cy="367991"/>
            </a:xfrm>
            <a:prstGeom prst="plus">
              <a:avLst/>
            </a:prstGeom>
            <a:solidFill>
              <a:srgbClr val="FFC000"/>
            </a:solid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EABD3C-3363-FF4B-94F9-F79C900EDBDE}"/>
              </a:ext>
            </a:extLst>
          </p:cNvPr>
          <p:cNvGrpSpPr/>
          <p:nvPr/>
        </p:nvGrpSpPr>
        <p:grpSpPr>
          <a:xfrm>
            <a:off x="4823013" y="4625788"/>
            <a:ext cx="6431411" cy="6172419"/>
            <a:chOff x="4823013" y="4625788"/>
            <a:chExt cx="6431411" cy="61724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95E002-9AF3-8049-A6BB-BED12E9EED13}"/>
                </a:ext>
              </a:extLst>
            </p:cNvPr>
            <p:cNvSpPr/>
            <p:nvPr/>
          </p:nvSpPr>
          <p:spPr>
            <a:xfrm>
              <a:off x="4823013" y="4625788"/>
              <a:ext cx="6275294" cy="5988424"/>
            </a:xfrm>
            <a:prstGeom prst="rect">
              <a:avLst/>
            </a:prstGeom>
            <a:blipFill dpi="0" rotWithShape="1">
              <a:blip r:embed="rId3">
                <a:alphaModFix amt="42000"/>
              </a:blip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endParaRPr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3DB4AA16-7937-9B45-AA35-6A75FC12D011}"/>
                </a:ext>
              </a:extLst>
            </p:cNvPr>
            <p:cNvSpPr/>
            <p:nvPr/>
          </p:nvSpPr>
          <p:spPr>
            <a:xfrm>
              <a:off x="10942190" y="10430216"/>
              <a:ext cx="312234" cy="367991"/>
            </a:xfrm>
            <a:prstGeom prst="plus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2784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394A-263F-2348-BD10-6B006A01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computation of Integral image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E4C9F8-4D81-5A46-BCFA-1F5758EDE4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 t="55695" r="50443" b="34583"/>
          <a:stretch/>
        </p:blipFill>
        <p:spPr>
          <a:xfrm>
            <a:off x="1400174" y="3181350"/>
            <a:ext cx="19760571" cy="8591550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BB4B1E68-B5DE-C546-8291-CF56E37A6BF8}"/>
              </a:ext>
            </a:extLst>
          </p:cNvPr>
          <p:cNvSpPr/>
          <p:nvPr/>
        </p:nvSpPr>
        <p:spPr>
          <a:xfrm>
            <a:off x="8477250" y="9906000"/>
            <a:ext cx="914400" cy="914400"/>
          </a:xfrm>
          <a:prstGeom prst="plus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j-lt"/>
              <a:ea typeface="+mj-ea"/>
              <a:cs typeface="+mj-c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D9F8AC-1774-C74D-BE20-238D9DD9452E}"/>
              </a:ext>
            </a:extLst>
          </p:cNvPr>
          <p:cNvSpPr/>
          <p:nvPr/>
        </p:nvSpPr>
        <p:spPr>
          <a:xfrm>
            <a:off x="952500" y="9753600"/>
            <a:ext cx="7962900" cy="1104900"/>
          </a:xfrm>
          <a:prstGeom prst="rect">
            <a:avLst/>
          </a:prstGeom>
          <a:solidFill>
            <a:schemeClr val="accent2">
              <a:lumMod val="75000"/>
              <a:alpha val="52000"/>
            </a:schemeClr>
          </a:solid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rPr>
              <a:t>Row integral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47446639-E7A8-BF43-B801-7D3D14A3CC2A}"/>
              </a:ext>
            </a:extLst>
          </p:cNvPr>
          <p:cNvSpPr/>
          <p:nvPr/>
        </p:nvSpPr>
        <p:spPr>
          <a:xfrm>
            <a:off x="8458200" y="9105900"/>
            <a:ext cx="914400" cy="914400"/>
          </a:xfrm>
          <a:prstGeom prst="plus">
            <a:avLst/>
          </a:prstGeom>
          <a:noFill/>
          <a:ln w="38100" cap="flat">
            <a:solidFill>
              <a:srgbClr val="FFFF00"/>
            </a:solidFill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j-lt"/>
              <a:ea typeface="+mj-ea"/>
              <a:cs typeface="+mj-cs"/>
              <a:sym typeface="Gill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E230C-7B72-4848-B62D-22E17D216224}"/>
              </a:ext>
            </a:extLst>
          </p:cNvPr>
          <p:cNvSpPr txBox="1"/>
          <p:nvPr/>
        </p:nvSpPr>
        <p:spPr>
          <a:xfrm>
            <a:off x="4267200" y="12542917"/>
            <a:ext cx="17087850" cy="57451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The sum of the row integral and the </a:t>
            </a:r>
            <a:r>
              <a:rPr lang="en-US" dirty="0"/>
              <a:t>yellow image integral gives the red image integral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2056195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Cascaded boo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Cascaded boosting</a:t>
            </a:r>
          </a:p>
        </p:txBody>
      </p:sp>
      <p:sp>
        <p:nvSpPr>
          <p:cNvPr id="2048" name="Features combined using Adaboo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Features combined using </a:t>
            </a:r>
            <a:r>
              <a:rPr>
                <a:solidFill>
                  <a:srgbClr val="011993"/>
                </a:solidFill>
              </a:rPr>
              <a:t>Adaboost</a:t>
            </a:r>
          </a:p>
          <a:p>
            <a:pPr lvl="1"/>
            <a:r>
              <a:t>Find best weak rule by exhaustive search.</a:t>
            </a:r>
          </a:p>
          <a:p>
            <a:pPr lvl="1"/>
            <a:r>
              <a:t>Ran for </a:t>
            </a:r>
            <a:r>
              <a:rPr>
                <a:solidFill>
                  <a:srgbClr val="FF2600"/>
                </a:solidFill>
              </a:rPr>
              <a:t>2 days </a:t>
            </a:r>
            <a:r>
              <a:t>on a</a:t>
            </a:r>
            <a:r>
              <a:rPr>
                <a:solidFill>
                  <a:srgbClr val="FF2600"/>
                </a:solidFill>
              </a:rPr>
              <a:t> 250 node cluster</a:t>
            </a:r>
          </a:p>
          <a:p>
            <a:r>
              <a:t>For detection, features combined in a cascade:</a:t>
            </a:r>
            <a:br/>
            <a:br/>
            <a:br/>
            <a:endParaRPr/>
          </a:p>
          <a:p>
            <a:pPr lvl="1"/>
            <a:r>
              <a:t>Runs in </a:t>
            </a:r>
            <a:r>
              <a:rPr>
                <a:solidFill>
                  <a:srgbClr val="FF2600"/>
                </a:solidFill>
              </a:rPr>
              <a:t>real time</a:t>
            </a:r>
            <a:r>
              <a:t>, 15 FPS, on laptop</a:t>
            </a:r>
            <a:br/>
            <a:endParaRPr/>
          </a:p>
        </p:txBody>
      </p:sp>
      <p:sp>
        <p:nvSpPr>
          <p:cNvPr id="20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11132" y="12801600"/>
            <a:ext cx="624136" cy="609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pic>
        <p:nvPicPr>
          <p:cNvPr id="2050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7823200"/>
            <a:ext cx="13754100" cy="2552700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0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0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0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0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1" build="p" bldLvl="5" animBg="1" advAuto="0"/>
      <p:bldP spid="2050" grpId="2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Paul Viola and Mike Jo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Paul Viola and Mike Jones</a:t>
            </a:r>
          </a:p>
        </p:txBody>
      </p:sp>
      <p:sp>
        <p:nvSpPr>
          <p:cNvPr id="20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11132" y="12801600"/>
            <a:ext cx="624136" cy="609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2054" name="violamovie-1.mov" descr="violamovie-1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5600" y="2209800"/>
            <a:ext cx="13512800" cy="1013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59" fill="hold"/>
                                        <p:tgtEl>
                                          <p:spTgt spid="20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54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2057" name="Boosting is a computational method for learning accurate classifie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0715" indent="-600075">
              <a:buClr>
                <a:srgbClr val="434ED6"/>
              </a:buClr>
              <a:buFont typeface="Times New Roman"/>
            </a:pPr>
            <a:r>
              <a:rPr sz="56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</a:rPr>
              <a:t>Boosting is a computational method</a:t>
            </a:r>
            <a:r>
              <a:rPr sz="5600"/>
              <a:t> for learning accurate classifiers</a:t>
            </a:r>
          </a:p>
          <a:p>
            <a:pPr marL="1069339" indent="-571499"/>
            <a:r>
              <a:rPr sz="5600"/>
              <a:t>Resistance to over-fit explained by </a:t>
            </a:r>
            <a:r>
              <a:rPr sz="5600">
                <a:solidFill>
                  <a:srgbClr val="434ED6"/>
                </a:solidFill>
                <a:uFill>
                  <a:solidFill>
                    <a:srgbClr val="434ED6"/>
                  </a:solidFill>
                </a:uFill>
              </a:rPr>
              <a:t>margins</a:t>
            </a:r>
          </a:p>
          <a:p>
            <a:pPr marL="1069339" indent="-571499">
              <a:defRPr sz="5600"/>
            </a:pPr>
            <a:r>
              <a:t>Boosting has been applied successfully to  a variety of classification problems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1" build="p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2060" name="Boosting has been applied in a large variety of domai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Boosting has been applied in a large variety of domain.</a:t>
            </a:r>
          </a:p>
          <a:p>
            <a:r>
              <a:t>Boosted trees is one of the most popular methods in Kaggle competitions.</a:t>
            </a:r>
          </a:p>
          <a:p>
            <a:r>
              <a:t>The work goes into designing informative features.</a:t>
            </a:r>
          </a:p>
          <a:p>
            <a:r>
              <a:t>Boosting works well when the classifier depends on a small subset of the features.</a:t>
            </a:r>
          </a:p>
        </p:txBody>
      </p:sp>
      <p:sp>
        <p:nvSpPr>
          <p:cNvPr id="20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Boosting under high noise."/>
          <p:cNvSpPr txBox="1"/>
          <p:nvPr/>
        </p:nvSpPr>
        <p:spPr>
          <a:xfrm>
            <a:off x="3352800" y="1663700"/>
            <a:ext cx="17653000" cy="9677400"/>
          </a:xfrm>
          <a:prstGeom prst="rect">
            <a:avLst/>
          </a:prstGeom>
          <a:ln w="25400">
            <a:miter lim="400000"/>
          </a:ln>
          <a:effectLst>
            <a:outerShdw blurRad="127000" dist="76200" dir="2700000" rotWithShape="0">
              <a:srgbClr val="9A6E0D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just">
            <a:spAutoFit/>
          </a:bodyPr>
          <a:lstStyle>
            <a:lvl1pPr marL="81279" marR="81279" algn="ctr" defTabSz="1828800">
              <a:defRPr sz="18000">
                <a:solidFill>
                  <a:srgbClr val="660B01"/>
                </a:solidFill>
                <a:uFill>
                  <a:solidFill>
                    <a:srgbClr val="000000"/>
                  </a:solidFill>
                </a:u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Boosting under high noise.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Adaboost is sensitive to label noise"/>
          <p:cNvSpPr txBox="1">
            <a:spLocks noGrp="1"/>
          </p:cNvSpPr>
          <p:nvPr>
            <p:ph type="title"/>
          </p:nvPr>
        </p:nvSpPr>
        <p:spPr>
          <a:xfrm>
            <a:off x="4826000" y="1244600"/>
            <a:ext cx="14706600" cy="2082800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r>
              <a:t>Adaboost is sensitive to label noise</a:t>
            </a:r>
          </a:p>
        </p:txBody>
      </p:sp>
      <p:sp>
        <p:nvSpPr>
          <p:cNvPr id="2066" name="Letter / Irvine Database…"/>
          <p:cNvSpPr txBox="1">
            <a:spLocks noGrp="1"/>
          </p:cNvSpPr>
          <p:nvPr>
            <p:ph type="body" sz="quarter" idx="1"/>
          </p:nvPr>
        </p:nvSpPr>
        <p:spPr>
          <a:xfrm>
            <a:off x="4826000" y="4089400"/>
            <a:ext cx="14706600" cy="2438400"/>
          </a:xfrm>
          <a:prstGeom prst="rect">
            <a:avLst/>
          </a:prstGeom>
        </p:spPr>
        <p:txBody>
          <a:bodyPr/>
          <a:lstStyle/>
          <a:p>
            <a:pPr marL="2008909" indent="-1246909"/>
            <a:r>
              <a:t>Letter / Irvine Database</a:t>
            </a:r>
          </a:p>
          <a:p>
            <a:pPr marL="2008909" indent="-1246909"/>
            <a:r>
              <a:t>Focus on a </a:t>
            </a:r>
            <a:r>
              <a:rPr u="sng"/>
              <a:t>binary</a:t>
            </a:r>
            <a:r>
              <a:t> problem: {F,I,J} vs. other letters.</a:t>
            </a:r>
          </a:p>
        </p:txBody>
      </p:sp>
      <p:graphicFrame>
        <p:nvGraphicFramePr>
          <p:cNvPr id="2067" name="Table"/>
          <p:cNvGraphicFramePr/>
          <p:nvPr/>
        </p:nvGraphicFramePr>
        <p:xfrm>
          <a:off x="5969000" y="6883400"/>
          <a:ext cx="10769601" cy="368300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114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8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1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18183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36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Label
Noise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00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Adaboost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00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Logitboost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00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3658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B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0.8%  ±0.2%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0.8%  ±0.1%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758"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 b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4800"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Gill Sans"/>
                        </a:rPr>
                        <a:t>20%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solidFill>
                      <a:srgbClr val="FFFB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33.3%  ±0.7%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295400" algn="l"/>
                        </a:tabLst>
                        <a:defRPr sz="1800">
                          <a:uFillTx/>
                        </a:defRPr>
                      </a:pPr>
                      <a:r>
                        <a:rPr sz="4000">
                          <a:latin typeface="+mj-lt"/>
                          <a:ea typeface="+mj-ea"/>
                          <a:cs typeface="+mj-cs"/>
                          <a:sym typeface="Gill Sans"/>
                        </a:rPr>
                        <a:t>31.6%  ±0.6%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68" name="Boosting puts too much weight on outliers.…"/>
          <p:cNvSpPr txBox="1"/>
          <p:nvPr/>
        </p:nvSpPr>
        <p:spPr>
          <a:xfrm>
            <a:off x="5181600" y="10718800"/>
            <a:ext cx="14706600" cy="24384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 anchor="ctr"/>
          <a:lstStyle/>
          <a:p>
            <a:pPr marL="1143000" indent="-1143000" defTabSz="812800">
              <a:spcBef>
                <a:spcPts val="3400"/>
              </a:spcBef>
              <a:buSzPct val="171000"/>
              <a:buChar char="•"/>
              <a:defRPr sz="4800">
                <a:latin typeface="+mj-lt"/>
                <a:ea typeface="+mj-ea"/>
                <a:cs typeface="+mj-cs"/>
                <a:sym typeface="Gill Sans"/>
              </a:defRPr>
            </a:pPr>
            <a:r>
              <a:t>Boosting puts too much weight on outliers.</a:t>
            </a:r>
          </a:p>
          <a:p>
            <a:pPr marL="1143000" indent="-1143000" defTabSz="812800">
              <a:spcBef>
                <a:spcPts val="3400"/>
              </a:spcBef>
              <a:buSzPct val="171000"/>
              <a:buChar char="•"/>
              <a:defRPr sz="4800">
                <a:latin typeface="+mj-lt"/>
                <a:ea typeface="+mj-ea"/>
                <a:cs typeface="+mj-cs"/>
                <a:sym typeface="Gill Sans"/>
              </a:defRPr>
            </a:pPr>
            <a:r>
              <a:t>Need to give up on outliers.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" grpId="1" build="p" bldLvl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01600" dist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812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01600" dist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812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4548</Words>
  <Application>Microsoft Macintosh PowerPoint</Application>
  <PresentationFormat>Custom</PresentationFormat>
  <Paragraphs>1052</Paragraphs>
  <Slides>151</Slides>
  <Notes>14</Notes>
  <HiddenSlides>14</HiddenSlides>
  <MMClips>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65" baseType="lpstr">
      <vt:lpstr>Arial</vt:lpstr>
      <vt:lpstr>Arial Black</vt:lpstr>
      <vt:lpstr>Bradley Hand ITC TT-Bold</vt:lpstr>
      <vt:lpstr>Cambria Math</vt:lpstr>
      <vt:lpstr>Courier New</vt:lpstr>
      <vt:lpstr>Gill Sans</vt:lpstr>
      <vt:lpstr>Helvetica</vt:lpstr>
      <vt:lpstr>Impact</vt:lpstr>
      <vt:lpstr>Lucida Grande</vt:lpstr>
      <vt:lpstr>Symbol</vt:lpstr>
      <vt:lpstr>Tahoma</vt:lpstr>
      <vt:lpstr>Times New Roman</vt:lpstr>
      <vt:lpstr>Times Roman</vt:lpstr>
      <vt:lpstr>White</vt:lpstr>
      <vt:lpstr>An overview of Boosting</vt:lpstr>
      <vt:lpstr>Plan of talk</vt:lpstr>
      <vt:lpstr>Generative vs. Discriminative  Models</vt:lpstr>
      <vt:lpstr>Toy Example</vt:lpstr>
      <vt:lpstr>Generative modeling </vt:lpstr>
      <vt:lpstr>Discriminative approach</vt:lpstr>
      <vt:lpstr>Ill-behaved data</vt:lpstr>
      <vt:lpstr>Traditional Statistics vs.  Machine Learning</vt:lpstr>
      <vt:lpstr>Comparison of methodologies</vt:lpstr>
      <vt:lpstr>Summary</vt:lpstr>
      <vt:lpstr>PowerPoint Presentation</vt:lpstr>
      <vt:lpstr>A weighted training set</vt:lpstr>
      <vt:lpstr>A weak learner</vt:lpstr>
      <vt:lpstr>The boosting process</vt:lpstr>
      <vt:lpstr>Main property of Adaboost</vt:lpstr>
      <vt:lpstr>PowerPoint Presentation</vt:lpstr>
      <vt:lpstr>PowerPoint Presentation</vt:lpstr>
      <vt:lpstr>Adaboost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Boosting block diagram</vt:lpstr>
      <vt:lpstr>Summary</vt:lpstr>
      <vt:lpstr>PowerPoint Presentation</vt:lpstr>
      <vt:lpstr>Boosting as gradient descent</vt:lpstr>
      <vt:lpstr>AdaBoost as variational optimization.</vt:lpstr>
      <vt:lpstr>AdaBoost as variational optimization.</vt:lpstr>
      <vt:lpstr>AdaBoost as variational optimization.</vt:lpstr>
      <vt:lpstr>AdaBoost as variational optimization.</vt:lpstr>
      <vt:lpstr>SVM vs Adaboost</vt:lpstr>
      <vt:lpstr>Margins</vt:lpstr>
      <vt:lpstr>Boosting as gradient descent</vt:lpstr>
      <vt:lpstr>Adaboost as gradient descent</vt:lpstr>
      <vt:lpstr>Logitboost as gradient descent</vt:lpstr>
      <vt:lpstr>Noise resistance</vt:lpstr>
      <vt:lpstr>Gradient-Boost / AnyBoost</vt:lpstr>
      <vt:lpstr>Summary</vt:lpstr>
      <vt:lpstr>Some weak learner styles</vt:lpstr>
      <vt:lpstr>Styles of weak learners</vt:lpstr>
      <vt:lpstr>Alternating Decision Trees</vt:lpstr>
      <vt:lpstr>Decision Trees</vt:lpstr>
      <vt:lpstr>Decision tree as a sum</vt:lpstr>
      <vt:lpstr>An alternating decision tree</vt:lpstr>
      <vt:lpstr>Example: Medical Diagnostics</vt:lpstr>
      <vt:lpstr>PowerPoint Presentation</vt:lpstr>
      <vt:lpstr>Cross-validated accuracy</vt:lpstr>
      <vt:lpstr>Summary</vt:lpstr>
      <vt:lpstr>PowerPoint Presentation</vt:lpstr>
      <vt:lpstr>Curious phenomenon</vt:lpstr>
      <vt:lpstr>Explanation using margins</vt:lpstr>
      <vt:lpstr>Explanation using margins</vt:lpstr>
      <vt:lpstr>Minimizing error using loss functions on margin</vt:lpstr>
      <vt:lpstr>Experimental Evidence</vt:lpstr>
      <vt:lpstr>Theorem</vt:lpstr>
      <vt:lpstr>Suggested optimization problem</vt:lpstr>
      <vt:lpstr>Idea of Proof</vt:lpstr>
      <vt:lpstr>Why are large margins good?</vt:lpstr>
      <vt:lpstr>confidence ≠ certainty</vt:lpstr>
      <vt:lpstr>Prediction in sports</vt:lpstr>
      <vt:lpstr>Prediction of spin in table tennis </vt:lpstr>
      <vt:lpstr>Confidence in classification</vt:lpstr>
      <vt:lpstr>The three sources of classification error</vt:lpstr>
      <vt:lpstr>quiz</vt:lpstr>
      <vt:lpstr>Example, Model Bias </vt:lpstr>
      <vt:lpstr>Example, Data Variation (1)</vt:lpstr>
      <vt:lpstr>Example, Data Variation (2) </vt:lpstr>
      <vt:lpstr>Methods for reducing data variation for classifiers</vt:lpstr>
      <vt:lpstr>Tradeoffs</vt:lpstr>
      <vt:lpstr>The Bias/Variance tradeoff for squared error</vt:lpstr>
      <vt:lpstr>Random Forests and Bagging</vt:lpstr>
      <vt:lpstr>PowerPoint Presentation</vt:lpstr>
      <vt:lpstr>Applications of Boosting</vt:lpstr>
      <vt:lpstr>Academic research</vt:lpstr>
      <vt:lpstr>Applied research</vt:lpstr>
      <vt:lpstr>Example transcribed sentences</vt:lpstr>
      <vt:lpstr>Weak rules generated by “boostexter”</vt:lpstr>
      <vt:lpstr>Results</vt:lpstr>
      <vt:lpstr>Commercial deployment </vt:lpstr>
      <vt:lpstr>Massive datasets (for 1997)</vt:lpstr>
      <vt:lpstr>Alternating tree for “buizocity”</vt:lpstr>
      <vt:lpstr>Alternating Tree (Detail)</vt:lpstr>
      <vt:lpstr>Precision/recall graphs</vt:lpstr>
      <vt:lpstr>Business impact</vt:lpstr>
      <vt:lpstr>Face Detection</vt:lpstr>
      <vt:lpstr>Face Detection / Viola and Jones</vt:lpstr>
      <vt:lpstr>Face Detection as a Filtering process</vt:lpstr>
      <vt:lpstr>Classifier is Learned from Labeled Data</vt:lpstr>
      <vt:lpstr>Image Features</vt:lpstr>
      <vt:lpstr>The Integral Image</vt:lpstr>
      <vt:lpstr>Efficient computation of Integral image</vt:lpstr>
      <vt:lpstr>Cascaded boosting</vt:lpstr>
      <vt:lpstr>Paul Viola and Mike Jones</vt:lpstr>
      <vt:lpstr>Summary</vt:lpstr>
      <vt:lpstr>Summary</vt:lpstr>
      <vt:lpstr>PowerPoint Presentation</vt:lpstr>
      <vt:lpstr>Adaboost is sensitive to label noise</vt:lpstr>
      <vt:lpstr>PowerPoint Presentation</vt:lpstr>
      <vt:lpstr>Approximating mistake loss with convex functions</vt:lpstr>
      <vt:lpstr>Label noise and convex loss functions</vt:lpstr>
      <vt:lpstr>Random label noise  defeats any convex loss function</vt:lpstr>
      <vt:lpstr>Considering one symmetric half</vt:lpstr>
      <vt:lpstr>Adding random label noise</vt:lpstr>
      <vt:lpstr>Boost by majority, Brownboost, RobustBoost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Results on Long/Servedio  synthetic example</vt:lpstr>
      <vt:lpstr>Adaboost on Long/Servedio</vt:lpstr>
      <vt:lpstr>LogitBoost on Long/Servedio</vt:lpstr>
      <vt:lpstr>Robustboost on Long/Servedio</vt:lpstr>
      <vt:lpstr>Experimental Results on real-world data</vt:lpstr>
      <vt:lpstr>PowerPoint Presentation</vt:lpstr>
      <vt:lpstr>Logitboost 0% Noise</vt:lpstr>
      <vt:lpstr>PowerPoint Presentation</vt:lpstr>
      <vt:lpstr>PowerPoint Presentation</vt:lpstr>
      <vt:lpstr>PowerPoint Presentation</vt:lpstr>
      <vt:lpstr>PowerPoint Presentation</vt:lpstr>
      <vt:lpstr>Logitboost 20%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Robustboost 20% Noise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Parallelizing Boosting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Boosting</dc:title>
  <cp:lastModifiedBy>yoav freund</cp:lastModifiedBy>
  <cp:revision>18</cp:revision>
  <dcterms:modified xsi:type="dcterms:W3CDTF">2021-05-25T15:59:04Z</dcterms:modified>
</cp:coreProperties>
</file>